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73"/>
  </p:notesMasterIdLst>
  <p:sldIdLst>
    <p:sldId id="256" r:id="rId3"/>
    <p:sldId id="322" r:id="rId4"/>
    <p:sldId id="257" r:id="rId5"/>
    <p:sldId id="324" r:id="rId6"/>
    <p:sldId id="323" r:id="rId7"/>
    <p:sldId id="325" r:id="rId8"/>
    <p:sldId id="326" r:id="rId9"/>
    <p:sldId id="327" r:id="rId10"/>
    <p:sldId id="328" r:id="rId11"/>
    <p:sldId id="340" r:id="rId12"/>
    <p:sldId id="329" r:id="rId13"/>
    <p:sldId id="341" r:id="rId14"/>
    <p:sldId id="342" r:id="rId15"/>
    <p:sldId id="343" r:id="rId16"/>
    <p:sldId id="344" r:id="rId17"/>
    <p:sldId id="345" r:id="rId18"/>
    <p:sldId id="347" r:id="rId19"/>
    <p:sldId id="346" r:id="rId20"/>
    <p:sldId id="348" r:id="rId21"/>
    <p:sldId id="349" r:id="rId22"/>
    <p:sldId id="418" r:id="rId23"/>
    <p:sldId id="419" r:id="rId24"/>
    <p:sldId id="420" r:id="rId25"/>
    <p:sldId id="421" r:id="rId26"/>
    <p:sldId id="422" r:id="rId27"/>
    <p:sldId id="423" r:id="rId28"/>
    <p:sldId id="424" r:id="rId29"/>
    <p:sldId id="330" r:id="rId30"/>
    <p:sldId id="331" r:id="rId31"/>
    <p:sldId id="332" r:id="rId32"/>
    <p:sldId id="333" r:id="rId33"/>
    <p:sldId id="334" r:id="rId34"/>
    <p:sldId id="335" r:id="rId35"/>
    <p:sldId id="336" r:id="rId36"/>
    <p:sldId id="337" r:id="rId37"/>
    <p:sldId id="338" r:id="rId38"/>
    <p:sldId id="339" r:id="rId39"/>
    <p:sldId id="268" r:id="rId40"/>
    <p:sldId id="269" r:id="rId41"/>
    <p:sldId id="270"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27" r:id="rId155"/>
    <p:sldId id="413" r:id="rId156"/>
    <p:sldId id="414" r:id="rId157"/>
    <p:sldId id="428" r:id="rId158"/>
    <p:sldId id="429" r:id="rId159"/>
    <p:sldId id="430" r:id="rId160"/>
    <p:sldId id="437" r:id="rId161"/>
    <p:sldId id="431" r:id="rId162"/>
    <p:sldId id="432" r:id="rId163"/>
    <p:sldId id="433" r:id="rId164"/>
    <p:sldId id="435" r:id="rId165"/>
    <p:sldId id="436" r:id="rId166"/>
    <p:sldId id="438" r:id="rId167"/>
    <p:sldId id="415" r:id="rId168"/>
    <p:sldId id="416" r:id="rId169"/>
    <p:sldId id="417" r:id="rId170"/>
    <p:sldId id="425" r:id="rId171"/>
    <p:sldId id="426" r:id="rId17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4" roundtripDataSignature="AMtx7mi7DJZ7UJZbD8SdoMf/+CBTZ1soA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5" d="100"/>
          <a:sy n="85" d="100"/>
        </p:scale>
        <p:origin x="-152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presProps" Target="presProps.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slide" Target="slides/slide167.xml"/><Relationship Id="rId177"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customschemas.google.com/relationships/presentationmetadata" Target="meta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54acbc1b1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54acbc1b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1143000" y="685800"/>
            <a:ext cx="4572000" cy="3429000"/>
          </a:xfrm>
          <a:ln/>
        </p:spPr>
      </p:sp>
      <p:sp>
        <p:nvSpPr>
          <p:cNvPr id="137219" name="Notes Placeholder 2"/>
          <p:cNvSpPr>
            <a:spLocks noGrp="1"/>
          </p:cNvSpPr>
          <p:nvPr>
            <p:ph type="body" idx="1"/>
          </p:nvPr>
        </p:nvSpPr>
        <p:spPr>
          <a:noFill/>
          <a:ln/>
        </p:spPr>
        <p:txBody>
          <a:bodyPr/>
          <a:lstStyle/>
          <a:p>
            <a:endParaRPr lang="en-US" smtClean="0"/>
          </a:p>
        </p:txBody>
      </p:sp>
      <p:sp>
        <p:nvSpPr>
          <p:cNvPr id="13722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C600AAB7-48B4-4AC2-BA83-453DF021EEED}" type="slidenum">
              <a:rPr lang="en-US" smtClean="0"/>
              <a:pPr/>
              <a:t>146</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xfrm>
            <a:off x="1143000" y="685800"/>
            <a:ext cx="4572000" cy="3429000"/>
          </a:xfrm>
          <a:ln/>
        </p:spPr>
      </p:sp>
      <p:sp>
        <p:nvSpPr>
          <p:cNvPr id="138243" name="Notes Placeholder 2"/>
          <p:cNvSpPr>
            <a:spLocks noGrp="1"/>
          </p:cNvSpPr>
          <p:nvPr>
            <p:ph type="body" idx="1"/>
          </p:nvPr>
        </p:nvSpPr>
        <p:spPr>
          <a:noFill/>
          <a:ln/>
        </p:spPr>
        <p:txBody>
          <a:bodyPr/>
          <a:lstStyle/>
          <a:p>
            <a:endParaRPr lang="en-US" smtClean="0"/>
          </a:p>
        </p:txBody>
      </p:sp>
      <p:sp>
        <p:nvSpPr>
          <p:cNvPr id="13824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38F8758F-44C3-4E9F-BD40-9E8444E0F805}" type="slidenum">
              <a:rPr lang="en-US" smtClean="0"/>
              <a:pPr/>
              <a:t>147</a:t>
            </a:fld>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xfrm>
            <a:off x="1143000" y="685800"/>
            <a:ext cx="4572000" cy="3429000"/>
          </a:xfrm>
          <a:ln/>
        </p:spPr>
      </p:sp>
      <p:sp>
        <p:nvSpPr>
          <p:cNvPr id="139267" name="Notes Placeholder 2"/>
          <p:cNvSpPr>
            <a:spLocks noGrp="1"/>
          </p:cNvSpPr>
          <p:nvPr>
            <p:ph type="body" idx="1"/>
          </p:nvPr>
        </p:nvSpPr>
        <p:spPr>
          <a:noFill/>
          <a:ln/>
        </p:spPr>
        <p:txBody>
          <a:bodyPr/>
          <a:lstStyle/>
          <a:p>
            <a:endParaRPr lang="en-US" smtClean="0"/>
          </a:p>
        </p:txBody>
      </p:sp>
      <p:sp>
        <p:nvSpPr>
          <p:cNvPr id="13926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686A76B8-CD01-4857-BF00-D7734B1151B7}" type="slidenum">
              <a:rPr lang="en-US" smtClean="0"/>
              <a:pPr/>
              <a:t>148</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1143000" y="685800"/>
            <a:ext cx="4572000" cy="3429000"/>
          </a:xfrm>
          <a:ln/>
        </p:spPr>
      </p:sp>
      <p:sp>
        <p:nvSpPr>
          <p:cNvPr id="140291" name="Notes Placeholder 2"/>
          <p:cNvSpPr>
            <a:spLocks noGrp="1"/>
          </p:cNvSpPr>
          <p:nvPr>
            <p:ph type="body" idx="1"/>
          </p:nvPr>
        </p:nvSpPr>
        <p:spPr>
          <a:noFill/>
          <a:ln/>
        </p:spPr>
        <p:txBody>
          <a:bodyPr/>
          <a:lstStyle/>
          <a:p>
            <a:endParaRPr lang="en-US" smtClean="0"/>
          </a:p>
        </p:txBody>
      </p:sp>
      <p:sp>
        <p:nvSpPr>
          <p:cNvPr id="14029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85DBEC37-6243-477D-A95E-8A93CA29CF58}" type="slidenum">
              <a:rPr lang="en-US" smtClean="0"/>
              <a:pPr/>
              <a:t>149</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1143000" y="685800"/>
            <a:ext cx="4572000" cy="3429000"/>
          </a:xfrm>
          <a:ln/>
        </p:spPr>
      </p:sp>
      <p:sp>
        <p:nvSpPr>
          <p:cNvPr id="141315" name="Notes Placeholder 2"/>
          <p:cNvSpPr>
            <a:spLocks noGrp="1"/>
          </p:cNvSpPr>
          <p:nvPr>
            <p:ph type="body" idx="1"/>
          </p:nvPr>
        </p:nvSpPr>
        <p:spPr>
          <a:noFill/>
          <a:ln/>
        </p:spPr>
        <p:txBody>
          <a:bodyPr/>
          <a:lstStyle/>
          <a:p>
            <a:endParaRPr lang="en-US" smtClean="0"/>
          </a:p>
        </p:txBody>
      </p:sp>
      <p:sp>
        <p:nvSpPr>
          <p:cNvPr id="14131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EEE1868F-903C-4841-A63A-4DBEAF2405C0}" type="slidenum">
              <a:rPr lang="en-US" smtClean="0"/>
              <a:pPr/>
              <a:t>150</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1143000" y="685800"/>
            <a:ext cx="4572000" cy="3429000"/>
          </a:xfrm>
          <a:ln/>
        </p:spPr>
      </p:sp>
      <p:sp>
        <p:nvSpPr>
          <p:cNvPr id="142339" name="Notes Placeholder 2"/>
          <p:cNvSpPr>
            <a:spLocks noGrp="1"/>
          </p:cNvSpPr>
          <p:nvPr>
            <p:ph type="body" idx="1"/>
          </p:nvPr>
        </p:nvSpPr>
        <p:spPr>
          <a:noFill/>
          <a:ln/>
        </p:spPr>
        <p:txBody>
          <a:bodyPr/>
          <a:lstStyle/>
          <a:p>
            <a:endParaRPr lang="en-US" smtClean="0"/>
          </a:p>
        </p:txBody>
      </p:sp>
      <p:sp>
        <p:nvSpPr>
          <p:cNvPr id="14234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BF43372E-8950-4EDA-A1F1-C6EEFD07CDA0}" type="slidenum">
              <a:rPr lang="en-US" smtClean="0"/>
              <a:pPr/>
              <a:t>151</a:t>
            </a:fld>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1143000" y="685800"/>
            <a:ext cx="4572000" cy="3429000"/>
          </a:xfrm>
          <a:ln/>
        </p:spPr>
      </p:sp>
      <p:sp>
        <p:nvSpPr>
          <p:cNvPr id="143363" name="Notes Placeholder 2"/>
          <p:cNvSpPr>
            <a:spLocks noGrp="1"/>
          </p:cNvSpPr>
          <p:nvPr>
            <p:ph type="body" idx="1"/>
          </p:nvPr>
        </p:nvSpPr>
        <p:spPr>
          <a:noFill/>
          <a:ln/>
        </p:spPr>
        <p:txBody>
          <a:bodyPr/>
          <a:lstStyle/>
          <a:p>
            <a:endParaRPr lang="en-US" smtClean="0"/>
          </a:p>
        </p:txBody>
      </p:sp>
      <p:sp>
        <p:nvSpPr>
          <p:cNvPr id="14336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2D1C9F7E-8F8F-4498-B9AD-AFFE749DFD05}" type="slidenum">
              <a:rPr lang="en-US" smtClean="0"/>
              <a:pPr/>
              <a:t>152</a:t>
            </a:fld>
            <a:endParaRPr 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1143000" y="685800"/>
            <a:ext cx="4572000" cy="3429000"/>
          </a:xfrm>
          <a:ln/>
        </p:spPr>
      </p:sp>
      <p:sp>
        <p:nvSpPr>
          <p:cNvPr id="144387" name="Notes Placeholder 2"/>
          <p:cNvSpPr>
            <a:spLocks noGrp="1"/>
          </p:cNvSpPr>
          <p:nvPr>
            <p:ph type="body" idx="1"/>
          </p:nvPr>
        </p:nvSpPr>
        <p:spPr>
          <a:noFill/>
          <a:ln/>
        </p:spPr>
        <p:txBody>
          <a:bodyPr/>
          <a:lstStyle/>
          <a:p>
            <a:endParaRPr lang="en-US" smtClean="0"/>
          </a:p>
        </p:txBody>
      </p:sp>
      <p:sp>
        <p:nvSpPr>
          <p:cNvPr id="14438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6687F904-71AA-4193-9907-0F9630F5688B}" type="slidenum">
              <a:rPr lang="en-US" smtClean="0"/>
              <a:pPr/>
              <a:t>154</a:t>
            </a:fld>
            <a:endParaRPr 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1143000" y="685800"/>
            <a:ext cx="4572000" cy="3429000"/>
          </a:xfrm>
          <a:ln/>
        </p:spPr>
      </p:sp>
      <p:sp>
        <p:nvSpPr>
          <p:cNvPr id="145411" name="Notes Placeholder 2"/>
          <p:cNvSpPr>
            <a:spLocks noGrp="1"/>
          </p:cNvSpPr>
          <p:nvPr>
            <p:ph type="body" idx="1"/>
          </p:nvPr>
        </p:nvSpPr>
        <p:spPr>
          <a:noFill/>
          <a:ln/>
        </p:spPr>
        <p:txBody>
          <a:bodyPr/>
          <a:lstStyle/>
          <a:p>
            <a:endParaRPr lang="en-US" smtClean="0"/>
          </a:p>
        </p:txBody>
      </p:sp>
      <p:sp>
        <p:nvSpPr>
          <p:cNvPr id="14541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E71A88A2-B077-46EE-94D0-26AD3DF9F31B}" type="slidenum">
              <a:rPr lang="en-US" smtClean="0"/>
              <a:pPr/>
              <a:t>155</a:t>
            </a:fld>
            <a:endParaRPr 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1143000" y="685800"/>
            <a:ext cx="4572000" cy="3429000"/>
          </a:xfrm>
          <a:ln/>
        </p:spPr>
      </p:sp>
      <p:sp>
        <p:nvSpPr>
          <p:cNvPr id="146435" name="Notes Placeholder 2"/>
          <p:cNvSpPr>
            <a:spLocks noGrp="1"/>
          </p:cNvSpPr>
          <p:nvPr>
            <p:ph type="body" idx="1"/>
          </p:nvPr>
        </p:nvSpPr>
        <p:spPr>
          <a:noFill/>
          <a:ln/>
        </p:spPr>
        <p:txBody>
          <a:bodyPr/>
          <a:lstStyle/>
          <a:p>
            <a:endParaRPr lang="en-US" smtClean="0"/>
          </a:p>
        </p:txBody>
      </p:sp>
      <p:sp>
        <p:nvSpPr>
          <p:cNvPr id="14643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C4FD9A08-3A44-4A19-BFFF-1325A2CB3F7C}" type="slidenum">
              <a:rPr lang="en-US" smtClean="0"/>
              <a:pPr/>
              <a:t>166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xfrm>
            <a:off x="1143000" y="685800"/>
            <a:ext cx="4572000" cy="3429000"/>
          </a:xfrm>
          <a:ln/>
        </p:spPr>
      </p:sp>
      <p:sp>
        <p:nvSpPr>
          <p:cNvPr id="147459" name="Notes Placeholder 2"/>
          <p:cNvSpPr>
            <a:spLocks noGrp="1"/>
          </p:cNvSpPr>
          <p:nvPr>
            <p:ph type="body" idx="1"/>
          </p:nvPr>
        </p:nvSpPr>
        <p:spPr>
          <a:noFill/>
          <a:ln/>
        </p:spPr>
        <p:txBody>
          <a:bodyPr/>
          <a:lstStyle/>
          <a:p>
            <a:endParaRPr lang="en-US" smtClean="0"/>
          </a:p>
        </p:txBody>
      </p:sp>
      <p:sp>
        <p:nvSpPr>
          <p:cNvPr id="14746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042BEE79-B3CE-4CCB-8E34-E1DDC561D1FD}" type="slidenum">
              <a:rPr lang="en-US" smtClean="0"/>
              <a:pPr/>
              <a:t>167</a:t>
            </a:fld>
            <a:endParaRPr 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xfrm>
            <a:off x="1143000" y="685800"/>
            <a:ext cx="4572000" cy="3429000"/>
          </a:xfrm>
          <a:ln/>
        </p:spPr>
      </p:sp>
      <p:sp>
        <p:nvSpPr>
          <p:cNvPr id="148483" name="Notes Placeholder 2"/>
          <p:cNvSpPr>
            <a:spLocks noGrp="1"/>
          </p:cNvSpPr>
          <p:nvPr>
            <p:ph type="body" idx="1"/>
          </p:nvPr>
        </p:nvSpPr>
        <p:spPr>
          <a:noFill/>
          <a:ln/>
        </p:spPr>
        <p:txBody>
          <a:bodyPr/>
          <a:lstStyle/>
          <a:p>
            <a:endParaRPr lang="en-US" smtClean="0"/>
          </a:p>
        </p:txBody>
      </p:sp>
      <p:sp>
        <p:nvSpPr>
          <p:cNvPr id="14848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40CCFE53-0E58-452C-94F5-13C734F3DFD3}" type="slidenum">
              <a:rPr lang="en-US" smtClean="0"/>
              <a:pPr/>
              <a:t>168</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54acbc1b1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54acbc1b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54acbc1b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754acbc1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754acbc1b1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754acbc1b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54acbc1b1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754acbc1b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754acbc1b1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754acbc1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54acbc1b1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754acbc1b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0: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402" name="Google Shape;402;p30: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1: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409" name="Google Shape;409;p31: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754acbc1b1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754acbc1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754acbc1b1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754acbc1b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754acbc1b1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754acbc1b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54acbc1b1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54acbc1b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7: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462" name="Google Shape;462;p37: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8: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469" name="Google Shape;469;p38: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754acbc1b1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754acbc1b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754acbc1b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754acbc1b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1: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500" name="Google Shape;500;p41: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2: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508" name="Google Shape;508;p42: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3:notes"/>
          <p:cNvSpPr txBox="1">
            <a:spLocks noGrp="1"/>
          </p:cNvSpPr>
          <p:nvPr>
            <p:ph type="body" idx="1"/>
          </p:nvPr>
        </p:nvSpPr>
        <p:spPr>
          <a:xfrm>
            <a:off x="685800" y="4343400"/>
            <a:ext cx="5484600" cy="41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515" name="Google Shape;515;p43:notes"/>
          <p:cNvSpPr/>
          <p:nvPr/>
        </p:nvSpPr>
        <p:spPr>
          <a:xfrm>
            <a:off x="3884760" y="8685360"/>
            <a:ext cx="2970000" cy="4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754acbc1b1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754acbc1b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754acbc1b1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754acbc1b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754acbc1b1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754acbc1b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754acbc1b1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754acbc1b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754acbc1b1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754acbc1b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754acbc1b1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754acbc1b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754acbc1b1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754acbc1b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974F9963-8AD4-4B05-9EA0-2484CB1D594C}" type="slidenum">
              <a:rPr lang="en-US" smtClean="0"/>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FDBFD52D-8CF2-48D2-B833-9EBCE1407F87}" type="slidenum">
              <a:rPr lang="en-US" smtClean="0"/>
              <a:pPr/>
              <a:t>90</a:t>
            </a:fld>
            <a:endParaRPr lang="en-US" smtClean="0"/>
          </a:p>
        </p:txBody>
      </p:sp>
      <p:sp>
        <p:nvSpPr>
          <p:cNvPr id="96259" name="Rectangle 2"/>
          <p:cNvSpPr>
            <a:spLocks noGrp="1" noRot="1" noChangeAspect="1" noChangeArrowheads="1" noTextEdit="1"/>
          </p:cNvSpPr>
          <p:nvPr>
            <p:ph type="sldImg"/>
          </p:nvPr>
        </p:nvSpPr>
        <p:spPr>
          <a:xfrm>
            <a:off x="1143000" y="685800"/>
            <a:ext cx="4572000" cy="3429000"/>
          </a:xfrm>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143000" y="685800"/>
            <a:ext cx="4572000" cy="3429000"/>
          </a:xfrm>
          <a:ln/>
        </p:spPr>
      </p:sp>
      <p:sp>
        <p:nvSpPr>
          <p:cNvPr id="97283" name="Notes Placeholder 2"/>
          <p:cNvSpPr>
            <a:spLocks noGrp="1"/>
          </p:cNvSpPr>
          <p:nvPr>
            <p:ph type="body" idx="1"/>
          </p:nvPr>
        </p:nvSpPr>
        <p:spPr>
          <a:noFill/>
          <a:ln/>
        </p:spPr>
        <p:txBody>
          <a:bodyPr/>
          <a:lstStyle/>
          <a:p>
            <a:endParaRPr lang="en-US" smtClean="0"/>
          </a:p>
        </p:txBody>
      </p:sp>
      <p:sp>
        <p:nvSpPr>
          <p:cNvPr id="9728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6DB3E382-0572-4C97-9A52-0E6269E5CF9C}" type="slidenum">
              <a:rPr lang="en-US" smtClean="0"/>
              <a:pPr/>
              <a:t>96</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1143000" y="685800"/>
            <a:ext cx="4572000" cy="3429000"/>
          </a:xfrm>
          <a:ln/>
        </p:spPr>
      </p:sp>
      <p:sp>
        <p:nvSpPr>
          <p:cNvPr id="98307" name="Notes Placeholder 2"/>
          <p:cNvSpPr>
            <a:spLocks noGrp="1"/>
          </p:cNvSpPr>
          <p:nvPr>
            <p:ph type="body" idx="1"/>
          </p:nvPr>
        </p:nvSpPr>
        <p:spPr>
          <a:noFill/>
          <a:ln/>
        </p:spPr>
        <p:txBody>
          <a:bodyPr/>
          <a:lstStyle/>
          <a:p>
            <a:endParaRPr lang="en-US" smtClean="0"/>
          </a:p>
        </p:txBody>
      </p:sp>
      <p:sp>
        <p:nvSpPr>
          <p:cNvPr id="9830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8F83775A-DFE6-4D9C-9A06-037CA1D3376A}" type="slidenum">
              <a:rPr lang="en-US" smtClean="0"/>
              <a:pPr/>
              <a:t>97</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143000" y="685800"/>
            <a:ext cx="4572000" cy="3429000"/>
          </a:xfrm>
          <a:ln/>
        </p:spPr>
      </p:sp>
      <p:sp>
        <p:nvSpPr>
          <p:cNvPr id="99331" name="Notes Placeholder 2"/>
          <p:cNvSpPr>
            <a:spLocks noGrp="1"/>
          </p:cNvSpPr>
          <p:nvPr>
            <p:ph type="body" idx="1"/>
          </p:nvPr>
        </p:nvSpPr>
        <p:spPr>
          <a:noFill/>
          <a:ln/>
        </p:spPr>
        <p:txBody>
          <a:bodyPr/>
          <a:lstStyle/>
          <a:p>
            <a:endParaRPr lang="en-US" smtClean="0"/>
          </a:p>
        </p:txBody>
      </p:sp>
      <p:sp>
        <p:nvSpPr>
          <p:cNvPr id="9933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62E112CF-CC17-40ED-9ED0-ED0A0F35594C}" type="slidenum">
              <a:rPr lang="en-US" smtClean="0"/>
              <a:pPr/>
              <a:t>98</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143000" y="685800"/>
            <a:ext cx="4572000" cy="3429000"/>
          </a:xfrm>
          <a:ln/>
        </p:spPr>
      </p:sp>
      <p:sp>
        <p:nvSpPr>
          <p:cNvPr id="100355" name="Notes Placeholder 2"/>
          <p:cNvSpPr>
            <a:spLocks noGrp="1"/>
          </p:cNvSpPr>
          <p:nvPr>
            <p:ph type="body" idx="1"/>
          </p:nvPr>
        </p:nvSpPr>
        <p:spPr>
          <a:noFill/>
          <a:ln/>
        </p:spPr>
        <p:txBody>
          <a:bodyPr/>
          <a:lstStyle/>
          <a:p>
            <a:endParaRPr lang="en-US" smtClean="0"/>
          </a:p>
        </p:txBody>
      </p:sp>
      <p:sp>
        <p:nvSpPr>
          <p:cNvPr id="10035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E49FE332-89CF-4039-B263-88C306B34215}" type="slidenum">
              <a:rPr lang="en-US" smtClean="0"/>
              <a:pPr/>
              <a:t>99</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ln/>
        </p:spPr>
      </p:sp>
      <p:sp>
        <p:nvSpPr>
          <p:cNvPr id="101379" name="Notes Placeholder 2"/>
          <p:cNvSpPr>
            <a:spLocks noGrp="1"/>
          </p:cNvSpPr>
          <p:nvPr>
            <p:ph type="body" idx="1"/>
          </p:nvPr>
        </p:nvSpPr>
        <p:spPr>
          <a:noFill/>
          <a:ln/>
        </p:spPr>
        <p:txBody>
          <a:bodyPr/>
          <a:lstStyle/>
          <a:p>
            <a:endParaRPr lang="en-US" smtClean="0"/>
          </a:p>
        </p:txBody>
      </p:sp>
      <p:sp>
        <p:nvSpPr>
          <p:cNvPr id="10138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A8D25E7E-60AF-45D0-896F-4A88678EFCAF}" type="slidenum">
              <a:rPr lang="en-US" smtClean="0"/>
              <a:pPr/>
              <a:t>100</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4362E346-7626-4E83-90FF-FBB932173457}" type="slidenum">
              <a:rPr lang="en-US" smtClean="0"/>
              <a:pPr/>
              <a:t>101</a:t>
            </a:fld>
            <a:endParaRPr lang="en-US" smtClean="0"/>
          </a:p>
        </p:txBody>
      </p:sp>
      <p:sp>
        <p:nvSpPr>
          <p:cNvPr id="102403" name="Rectangle 2"/>
          <p:cNvSpPr>
            <a:spLocks noGrp="1" noRot="1" noChangeAspect="1" noChangeArrowheads="1" noTextEdit="1"/>
          </p:cNvSpPr>
          <p:nvPr>
            <p:ph type="sldImg"/>
          </p:nvPr>
        </p:nvSpPr>
        <p:spPr>
          <a:xfrm>
            <a:off x="1143000" y="685800"/>
            <a:ext cx="4572000" cy="3429000"/>
          </a:xfrm>
          <a:ln/>
        </p:spPr>
      </p:sp>
      <p:sp>
        <p:nvSpPr>
          <p:cNvPr id="1024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1AC1E6A7-844A-4521-83BD-39F4E1C0EBA3}" type="slidenum">
              <a:rPr lang="en-US" smtClean="0"/>
              <a:pPr/>
              <a:t>103</a:t>
            </a:fld>
            <a:endParaRPr lang="en-US" smtClean="0"/>
          </a:p>
        </p:txBody>
      </p:sp>
      <p:sp>
        <p:nvSpPr>
          <p:cNvPr id="103427" name="Rectangle 2"/>
          <p:cNvSpPr>
            <a:spLocks noGrp="1" noRot="1" noChangeAspect="1" noChangeArrowheads="1" noTextEdit="1"/>
          </p:cNvSpPr>
          <p:nvPr>
            <p:ph type="sldImg"/>
          </p:nvPr>
        </p:nvSpPr>
        <p:spPr>
          <a:xfrm>
            <a:off x="1143000" y="685800"/>
            <a:ext cx="4572000" cy="3429000"/>
          </a:xfrm>
          <a:ln/>
        </p:spPr>
      </p:sp>
      <p:sp>
        <p:nvSpPr>
          <p:cNvPr id="103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143000" y="685800"/>
            <a:ext cx="4572000" cy="3429000"/>
          </a:xfrm>
          <a:ln/>
        </p:spPr>
      </p:sp>
      <p:sp>
        <p:nvSpPr>
          <p:cNvPr id="104451" name="Notes Placeholder 2"/>
          <p:cNvSpPr>
            <a:spLocks noGrp="1"/>
          </p:cNvSpPr>
          <p:nvPr>
            <p:ph type="body" idx="1"/>
          </p:nvPr>
        </p:nvSpPr>
        <p:spPr>
          <a:noFill/>
          <a:ln/>
        </p:spPr>
        <p:txBody>
          <a:bodyPr/>
          <a:lstStyle/>
          <a:p>
            <a:endParaRPr lang="en-US" smtClean="0"/>
          </a:p>
        </p:txBody>
      </p:sp>
      <p:sp>
        <p:nvSpPr>
          <p:cNvPr id="10445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7E7D50CF-327F-4383-9419-F77844B473E9}" type="slidenum">
              <a:rPr lang="en-US" smtClean="0"/>
              <a:pPr/>
              <a:t>105</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1143000" y="685800"/>
            <a:ext cx="4572000" cy="3429000"/>
          </a:xfrm>
          <a:ln/>
        </p:spPr>
      </p:sp>
      <p:sp>
        <p:nvSpPr>
          <p:cNvPr id="105475" name="Notes Placeholder 2"/>
          <p:cNvSpPr>
            <a:spLocks noGrp="1"/>
          </p:cNvSpPr>
          <p:nvPr>
            <p:ph type="body" idx="1"/>
          </p:nvPr>
        </p:nvSpPr>
        <p:spPr>
          <a:noFill/>
          <a:ln/>
        </p:spPr>
        <p:txBody>
          <a:bodyPr/>
          <a:lstStyle/>
          <a:p>
            <a:endParaRPr lang="en-US" smtClean="0"/>
          </a:p>
        </p:txBody>
      </p:sp>
      <p:sp>
        <p:nvSpPr>
          <p:cNvPr id="10547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050EBE2D-ED60-4D7B-9CD7-C481C42E9A55}" type="slidenum">
              <a:rPr lang="en-US" smtClean="0"/>
              <a:pPr/>
              <a:t>111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4240" cy="4112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solidFill>
                <a:srgbClr val="000000"/>
              </a:solidFill>
              <a:latin typeface="Arial"/>
              <a:ea typeface="Arial"/>
              <a:cs typeface="Arial"/>
              <a:sym typeface="Arial"/>
            </a:endParaRPr>
          </a:p>
        </p:txBody>
      </p:sp>
      <p:sp>
        <p:nvSpPr>
          <p:cNvPr id="152" name="Google Shape;152;p4:notes"/>
          <p:cNvSpPr/>
          <p:nvPr/>
        </p:nvSpPr>
        <p:spPr>
          <a:xfrm>
            <a:off x="3884760" y="8685360"/>
            <a:ext cx="2969640" cy="4550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93F3CDA6-EE04-4EF3-8973-E61E0B0CA2D0}" type="slidenum">
              <a:rPr lang="en-US" smtClean="0"/>
              <a:pPr/>
              <a:t>116</a:t>
            </a:fld>
            <a:endParaRPr lang="en-US" smtClean="0"/>
          </a:p>
        </p:txBody>
      </p:sp>
      <p:sp>
        <p:nvSpPr>
          <p:cNvPr id="106499" name="Rectangle 2"/>
          <p:cNvSpPr>
            <a:spLocks noGrp="1" noRot="1" noChangeAspect="1" noChangeArrowheads="1" noTextEdit="1"/>
          </p:cNvSpPr>
          <p:nvPr>
            <p:ph type="sldImg"/>
          </p:nvPr>
        </p:nvSpPr>
        <p:spPr>
          <a:xfrm>
            <a:off x="1143000" y="685800"/>
            <a:ext cx="4572000" cy="3429000"/>
          </a:xfrm>
          <a:ln/>
        </p:spPr>
      </p:sp>
      <p:sp>
        <p:nvSpPr>
          <p:cNvPr id="1065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143000" y="685800"/>
            <a:ext cx="4572000" cy="3429000"/>
          </a:xfrm>
          <a:ln/>
        </p:spPr>
      </p:sp>
      <p:sp>
        <p:nvSpPr>
          <p:cNvPr id="107523" name="Notes Placeholder 2"/>
          <p:cNvSpPr>
            <a:spLocks noGrp="1"/>
          </p:cNvSpPr>
          <p:nvPr>
            <p:ph type="body" idx="1"/>
          </p:nvPr>
        </p:nvSpPr>
        <p:spPr>
          <a:noFill/>
          <a:ln/>
        </p:spPr>
        <p:txBody>
          <a:bodyPr/>
          <a:lstStyle/>
          <a:p>
            <a:endParaRPr lang="en-US" smtClean="0"/>
          </a:p>
        </p:txBody>
      </p:sp>
      <p:sp>
        <p:nvSpPr>
          <p:cNvPr id="10752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50050ADD-6607-48EE-B1A8-F0D746C2BB65}" type="slidenum">
              <a:rPr lang="en-US" smtClean="0"/>
              <a:pPr/>
              <a:t>117</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ln/>
        </p:spPr>
      </p:sp>
      <p:sp>
        <p:nvSpPr>
          <p:cNvPr id="108547" name="Notes Placeholder 2"/>
          <p:cNvSpPr>
            <a:spLocks noGrp="1"/>
          </p:cNvSpPr>
          <p:nvPr>
            <p:ph type="body" idx="1"/>
          </p:nvPr>
        </p:nvSpPr>
        <p:spPr>
          <a:noFill/>
          <a:ln/>
        </p:spPr>
        <p:txBody>
          <a:bodyPr/>
          <a:lstStyle/>
          <a:p>
            <a:endParaRPr lang="en-US" smtClean="0"/>
          </a:p>
        </p:txBody>
      </p:sp>
      <p:sp>
        <p:nvSpPr>
          <p:cNvPr id="10854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05FE07DD-1A0C-4D58-9014-C896A9F57DD2}" type="slidenum">
              <a:rPr lang="en-US" smtClean="0"/>
              <a:pPr/>
              <a:t>118</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1143000" y="685800"/>
            <a:ext cx="4572000" cy="3429000"/>
          </a:xfrm>
          <a:ln/>
        </p:spPr>
      </p:sp>
      <p:sp>
        <p:nvSpPr>
          <p:cNvPr id="109571" name="Notes Placeholder 2"/>
          <p:cNvSpPr>
            <a:spLocks noGrp="1"/>
          </p:cNvSpPr>
          <p:nvPr>
            <p:ph type="body" idx="1"/>
          </p:nvPr>
        </p:nvSpPr>
        <p:spPr>
          <a:noFill/>
          <a:ln/>
        </p:spPr>
        <p:txBody>
          <a:bodyPr/>
          <a:lstStyle/>
          <a:p>
            <a:endParaRPr lang="en-US" smtClean="0"/>
          </a:p>
        </p:txBody>
      </p:sp>
      <p:sp>
        <p:nvSpPr>
          <p:cNvPr id="10957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1D79398A-3DB8-4AA4-870C-1623924B99DB}" type="slidenum">
              <a:rPr lang="en-US" smtClean="0"/>
              <a:pPr/>
              <a:t>119</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1143000" y="685800"/>
            <a:ext cx="4572000" cy="3429000"/>
          </a:xfrm>
          <a:ln/>
        </p:spPr>
      </p:sp>
      <p:sp>
        <p:nvSpPr>
          <p:cNvPr id="110595" name="Notes Placeholder 2"/>
          <p:cNvSpPr>
            <a:spLocks noGrp="1"/>
          </p:cNvSpPr>
          <p:nvPr>
            <p:ph type="body" idx="1"/>
          </p:nvPr>
        </p:nvSpPr>
        <p:spPr>
          <a:noFill/>
          <a:ln/>
        </p:spPr>
        <p:txBody>
          <a:bodyPr/>
          <a:lstStyle/>
          <a:p>
            <a:endParaRPr lang="en-US" smtClean="0"/>
          </a:p>
        </p:txBody>
      </p:sp>
      <p:sp>
        <p:nvSpPr>
          <p:cNvPr id="11059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44F639E3-32A9-4FF7-ADB9-EC25ED8AEB07}" type="slidenum">
              <a:rPr lang="en-US" smtClean="0"/>
              <a:pPr/>
              <a:t>120</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1143000" y="685800"/>
            <a:ext cx="4572000" cy="3429000"/>
          </a:xfrm>
          <a:ln/>
        </p:spPr>
      </p:sp>
      <p:sp>
        <p:nvSpPr>
          <p:cNvPr id="111619" name="Notes Placeholder 2"/>
          <p:cNvSpPr>
            <a:spLocks noGrp="1"/>
          </p:cNvSpPr>
          <p:nvPr>
            <p:ph type="body" idx="1"/>
          </p:nvPr>
        </p:nvSpPr>
        <p:spPr>
          <a:noFill/>
          <a:ln/>
        </p:spPr>
        <p:txBody>
          <a:bodyPr/>
          <a:lstStyle/>
          <a:p>
            <a:endParaRPr lang="en-US" smtClean="0"/>
          </a:p>
        </p:txBody>
      </p:sp>
      <p:sp>
        <p:nvSpPr>
          <p:cNvPr id="11162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C4A4E8E8-4262-49E2-A8C2-3DFE5AEF8F8A}" type="slidenum">
              <a:rPr lang="en-US" smtClean="0"/>
              <a:pPr/>
              <a:t>121</a:t>
            </a:fld>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1143000" y="685800"/>
            <a:ext cx="4572000" cy="3429000"/>
          </a:xfrm>
          <a:ln/>
        </p:spPr>
      </p:sp>
      <p:sp>
        <p:nvSpPr>
          <p:cNvPr id="112643" name="Notes Placeholder 2"/>
          <p:cNvSpPr>
            <a:spLocks noGrp="1"/>
          </p:cNvSpPr>
          <p:nvPr>
            <p:ph type="body" idx="1"/>
          </p:nvPr>
        </p:nvSpPr>
        <p:spPr>
          <a:noFill/>
          <a:ln/>
        </p:spPr>
        <p:txBody>
          <a:bodyPr/>
          <a:lstStyle/>
          <a:p>
            <a:endParaRPr lang="en-US" smtClean="0"/>
          </a:p>
        </p:txBody>
      </p:sp>
      <p:sp>
        <p:nvSpPr>
          <p:cNvPr id="11264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7390000C-3A95-4345-B86B-D337438EDAEC}" type="slidenum">
              <a:rPr lang="en-US" smtClean="0"/>
              <a:pPr/>
              <a:t>122</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143000" y="685800"/>
            <a:ext cx="4572000" cy="3429000"/>
          </a:xfrm>
          <a:ln/>
        </p:spPr>
      </p:sp>
      <p:sp>
        <p:nvSpPr>
          <p:cNvPr id="113667" name="Notes Placeholder 2"/>
          <p:cNvSpPr>
            <a:spLocks noGrp="1"/>
          </p:cNvSpPr>
          <p:nvPr>
            <p:ph type="body" idx="1"/>
          </p:nvPr>
        </p:nvSpPr>
        <p:spPr>
          <a:noFill/>
          <a:ln/>
        </p:spPr>
        <p:txBody>
          <a:bodyPr/>
          <a:lstStyle/>
          <a:p>
            <a:endParaRPr lang="en-US" smtClean="0"/>
          </a:p>
        </p:txBody>
      </p:sp>
      <p:sp>
        <p:nvSpPr>
          <p:cNvPr id="11366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3DDED954-3F48-4847-9FB1-C8E58BE7CA5E}" type="slidenum">
              <a:rPr lang="en-US" smtClean="0"/>
              <a:pPr/>
              <a:t>123</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1143000" y="685800"/>
            <a:ext cx="4572000" cy="3429000"/>
          </a:xfrm>
          <a:ln/>
        </p:spPr>
      </p:sp>
      <p:sp>
        <p:nvSpPr>
          <p:cNvPr id="114691" name="Notes Placeholder 2"/>
          <p:cNvSpPr>
            <a:spLocks noGrp="1"/>
          </p:cNvSpPr>
          <p:nvPr>
            <p:ph type="body" idx="1"/>
          </p:nvPr>
        </p:nvSpPr>
        <p:spPr>
          <a:noFill/>
          <a:ln/>
        </p:spPr>
        <p:txBody>
          <a:bodyPr/>
          <a:lstStyle/>
          <a:p>
            <a:endParaRPr lang="en-US" smtClean="0"/>
          </a:p>
        </p:txBody>
      </p:sp>
      <p:sp>
        <p:nvSpPr>
          <p:cNvPr id="11469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FA231B73-A9C8-41B4-B6CF-3B8BC52693A0}" type="slidenum">
              <a:rPr lang="en-US" smtClean="0"/>
              <a:pPr/>
              <a:t>124</a:t>
            </a:fld>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1143000" y="685800"/>
            <a:ext cx="4572000" cy="3429000"/>
          </a:xfrm>
          <a:ln/>
        </p:spPr>
      </p:sp>
      <p:sp>
        <p:nvSpPr>
          <p:cNvPr id="115715" name="Notes Placeholder 2"/>
          <p:cNvSpPr>
            <a:spLocks noGrp="1"/>
          </p:cNvSpPr>
          <p:nvPr>
            <p:ph type="body" idx="1"/>
          </p:nvPr>
        </p:nvSpPr>
        <p:spPr>
          <a:noFill/>
          <a:ln/>
        </p:spPr>
        <p:txBody>
          <a:bodyPr/>
          <a:lstStyle/>
          <a:p>
            <a:endParaRPr lang="en-US" smtClean="0"/>
          </a:p>
        </p:txBody>
      </p:sp>
      <p:sp>
        <p:nvSpPr>
          <p:cNvPr id="11571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7F99E1E6-0340-4E73-A77C-1590EA2A0560}" type="slidenum">
              <a:rPr lang="en-US" smtClean="0"/>
              <a:pPr/>
              <a:t>125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1143000" y="685800"/>
            <a:ext cx="4572000" cy="3429000"/>
          </a:xfrm>
          <a:ln/>
        </p:spPr>
      </p:sp>
      <p:sp>
        <p:nvSpPr>
          <p:cNvPr id="116739" name="Notes Placeholder 2"/>
          <p:cNvSpPr>
            <a:spLocks noGrp="1"/>
          </p:cNvSpPr>
          <p:nvPr>
            <p:ph type="body" idx="1"/>
          </p:nvPr>
        </p:nvSpPr>
        <p:spPr>
          <a:noFill/>
          <a:ln/>
        </p:spPr>
        <p:txBody>
          <a:bodyPr/>
          <a:lstStyle/>
          <a:p>
            <a:endParaRPr lang="en-US" smtClean="0"/>
          </a:p>
        </p:txBody>
      </p:sp>
      <p:sp>
        <p:nvSpPr>
          <p:cNvPr id="11674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D557789B-A70A-4689-955B-63BCD648C388}" type="slidenum">
              <a:rPr lang="en-US" smtClean="0"/>
              <a:pPr/>
              <a:t>126</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1143000" y="685800"/>
            <a:ext cx="4572000" cy="3429000"/>
          </a:xfrm>
          <a:ln/>
        </p:spPr>
      </p:sp>
      <p:sp>
        <p:nvSpPr>
          <p:cNvPr id="117763" name="Notes Placeholder 2"/>
          <p:cNvSpPr>
            <a:spLocks noGrp="1"/>
          </p:cNvSpPr>
          <p:nvPr>
            <p:ph type="body" idx="1"/>
          </p:nvPr>
        </p:nvSpPr>
        <p:spPr>
          <a:noFill/>
          <a:ln/>
        </p:spPr>
        <p:txBody>
          <a:bodyPr/>
          <a:lstStyle/>
          <a:p>
            <a:endParaRPr lang="en-US" smtClean="0"/>
          </a:p>
        </p:txBody>
      </p:sp>
      <p:sp>
        <p:nvSpPr>
          <p:cNvPr id="11776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25844BF0-2E83-4B32-A789-66EAFCFB6746}" type="slidenum">
              <a:rPr lang="en-US" smtClean="0"/>
              <a:pPr/>
              <a:t>127</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143000" y="685800"/>
            <a:ext cx="4572000" cy="3429000"/>
          </a:xfrm>
          <a:ln/>
        </p:spPr>
      </p:sp>
      <p:sp>
        <p:nvSpPr>
          <p:cNvPr id="118787" name="Notes Placeholder 2"/>
          <p:cNvSpPr>
            <a:spLocks noGrp="1"/>
          </p:cNvSpPr>
          <p:nvPr>
            <p:ph type="body" idx="1"/>
          </p:nvPr>
        </p:nvSpPr>
        <p:spPr>
          <a:noFill/>
          <a:ln/>
        </p:spPr>
        <p:txBody>
          <a:bodyPr/>
          <a:lstStyle/>
          <a:p>
            <a:endParaRPr lang="en-US" smtClean="0"/>
          </a:p>
        </p:txBody>
      </p:sp>
      <p:sp>
        <p:nvSpPr>
          <p:cNvPr id="11878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30CEA204-2BA5-44DD-9742-4A8296B40CFF}" type="slidenum">
              <a:rPr lang="en-US" smtClean="0"/>
              <a:pPr/>
              <a:t>128</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xfrm>
            <a:off x="1143000" y="685800"/>
            <a:ext cx="4572000" cy="3429000"/>
          </a:xfrm>
          <a:ln/>
        </p:spPr>
      </p:sp>
      <p:sp>
        <p:nvSpPr>
          <p:cNvPr id="119811" name="Notes Placeholder 2"/>
          <p:cNvSpPr>
            <a:spLocks noGrp="1"/>
          </p:cNvSpPr>
          <p:nvPr>
            <p:ph type="body" idx="1"/>
          </p:nvPr>
        </p:nvSpPr>
        <p:spPr>
          <a:noFill/>
          <a:ln/>
        </p:spPr>
        <p:txBody>
          <a:bodyPr/>
          <a:lstStyle/>
          <a:p>
            <a:endParaRPr lang="en-US" smtClean="0"/>
          </a:p>
        </p:txBody>
      </p:sp>
      <p:sp>
        <p:nvSpPr>
          <p:cNvPr id="11981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D3D9C7EF-455B-45E0-87B2-16C06FD31337}" type="slidenum">
              <a:rPr lang="en-US" smtClean="0"/>
              <a:pPr/>
              <a:t>129</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62FE0586-4783-445E-9CF5-AA8C5C017FEB}" type="slidenum">
              <a:rPr lang="en-US" smtClean="0"/>
              <a:pPr/>
              <a:t>130</a:t>
            </a:fld>
            <a:endParaRPr lang="en-US" smtClean="0"/>
          </a:p>
        </p:txBody>
      </p:sp>
      <p:sp>
        <p:nvSpPr>
          <p:cNvPr id="120835" name="Rectangle 2"/>
          <p:cNvSpPr>
            <a:spLocks noGrp="1" noRot="1" noChangeAspect="1" noChangeArrowheads="1" noTextEdit="1"/>
          </p:cNvSpPr>
          <p:nvPr>
            <p:ph type="sldImg"/>
          </p:nvPr>
        </p:nvSpPr>
        <p:spPr>
          <a:xfrm>
            <a:off x="1143000" y="685800"/>
            <a:ext cx="4572000" cy="3429000"/>
          </a:xfrm>
          <a:ln/>
        </p:spPr>
      </p:sp>
      <p:sp>
        <p:nvSpPr>
          <p:cNvPr id="1208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1143000" y="685800"/>
            <a:ext cx="4572000" cy="3429000"/>
          </a:xfrm>
          <a:ln/>
        </p:spPr>
      </p:sp>
      <p:sp>
        <p:nvSpPr>
          <p:cNvPr id="121859" name="Notes Placeholder 2"/>
          <p:cNvSpPr>
            <a:spLocks noGrp="1"/>
          </p:cNvSpPr>
          <p:nvPr>
            <p:ph type="body" idx="1"/>
          </p:nvPr>
        </p:nvSpPr>
        <p:spPr>
          <a:noFill/>
          <a:ln/>
        </p:spPr>
        <p:txBody>
          <a:bodyPr/>
          <a:lstStyle/>
          <a:p>
            <a:endParaRPr lang="en-US" smtClean="0"/>
          </a:p>
        </p:txBody>
      </p:sp>
      <p:sp>
        <p:nvSpPr>
          <p:cNvPr id="12186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5EFA931C-6B97-4099-81E2-4F0626B28FA4}" type="slidenum">
              <a:rPr lang="en-US" smtClean="0"/>
              <a:pPr/>
              <a:t>131</a:t>
            </a:fld>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xfrm>
            <a:off x="1143000" y="685800"/>
            <a:ext cx="4572000" cy="3429000"/>
          </a:xfrm>
          <a:ln/>
        </p:spPr>
      </p:sp>
      <p:sp>
        <p:nvSpPr>
          <p:cNvPr id="122883" name="Notes Placeholder 2"/>
          <p:cNvSpPr>
            <a:spLocks noGrp="1"/>
          </p:cNvSpPr>
          <p:nvPr>
            <p:ph type="body" idx="1"/>
          </p:nvPr>
        </p:nvSpPr>
        <p:spPr>
          <a:noFill/>
          <a:ln/>
        </p:spPr>
        <p:txBody>
          <a:bodyPr/>
          <a:lstStyle/>
          <a:p>
            <a:endParaRPr lang="en-US" smtClean="0"/>
          </a:p>
        </p:txBody>
      </p:sp>
      <p:sp>
        <p:nvSpPr>
          <p:cNvPr id="12288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4CC56819-61F3-477D-A6D1-C801E7B4BC32}" type="slidenum">
              <a:rPr lang="en-US" smtClean="0"/>
              <a:pPr/>
              <a:t>132</a:t>
            </a:fld>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1143000" y="685800"/>
            <a:ext cx="4572000" cy="3429000"/>
          </a:xfrm>
          <a:ln/>
        </p:spPr>
      </p:sp>
      <p:sp>
        <p:nvSpPr>
          <p:cNvPr id="123907" name="Notes Placeholder 2"/>
          <p:cNvSpPr>
            <a:spLocks noGrp="1"/>
          </p:cNvSpPr>
          <p:nvPr>
            <p:ph type="body" idx="1"/>
          </p:nvPr>
        </p:nvSpPr>
        <p:spPr>
          <a:noFill/>
          <a:ln/>
        </p:spPr>
        <p:txBody>
          <a:bodyPr/>
          <a:lstStyle/>
          <a:p>
            <a:endParaRPr lang="en-US" smtClean="0"/>
          </a:p>
        </p:txBody>
      </p:sp>
      <p:sp>
        <p:nvSpPr>
          <p:cNvPr id="12390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E8CB3FF5-ED6B-4D0D-A142-2ED168C28DB7}" type="slidenum">
              <a:rPr lang="en-US" smtClean="0"/>
              <a:pPr/>
              <a:t>133</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1143000" y="685800"/>
            <a:ext cx="4572000" cy="3429000"/>
          </a:xfrm>
          <a:ln/>
        </p:spPr>
      </p:sp>
      <p:sp>
        <p:nvSpPr>
          <p:cNvPr id="124931" name="Notes Placeholder 2"/>
          <p:cNvSpPr>
            <a:spLocks noGrp="1"/>
          </p:cNvSpPr>
          <p:nvPr>
            <p:ph type="body" idx="1"/>
          </p:nvPr>
        </p:nvSpPr>
        <p:spPr>
          <a:noFill/>
          <a:ln/>
        </p:spPr>
        <p:txBody>
          <a:bodyPr/>
          <a:lstStyle/>
          <a:p>
            <a:endParaRPr lang="en-US" smtClean="0"/>
          </a:p>
        </p:txBody>
      </p:sp>
      <p:sp>
        <p:nvSpPr>
          <p:cNvPr id="12493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0BF61094-4D43-4C3A-BB2B-C968008A28C9}" type="slidenum">
              <a:rPr lang="en-US" smtClean="0"/>
              <a:pPr/>
              <a:t>134</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xfrm>
            <a:off x="1143000" y="685800"/>
            <a:ext cx="4572000" cy="3429000"/>
          </a:xfrm>
          <a:ln/>
        </p:spPr>
      </p:sp>
      <p:sp>
        <p:nvSpPr>
          <p:cNvPr id="125955" name="Notes Placeholder 2"/>
          <p:cNvSpPr>
            <a:spLocks noGrp="1"/>
          </p:cNvSpPr>
          <p:nvPr>
            <p:ph type="body" idx="1"/>
          </p:nvPr>
        </p:nvSpPr>
        <p:spPr>
          <a:noFill/>
          <a:ln/>
        </p:spPr>
        <p:txBody>
          <a:bodyPr/>
          <a:lstStyle/>
          <a:p>
            <a:endParaRPr lang="en-US" smtClean="0"/>
          </a:p>
        </p:txBody>
      </p:sp>
      <p:sp>
        <p:nvSpPr>
          <p:cNvPr id="12595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07F9C2FF-A10C-4560-A6E7-1BAE88E5E277}" type="slidenum">
              <a:rPr lang="en-US" smtClean="0"/>
              <a:pPr/>
              <a:t>135</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FCE1166A-2713-426D-A95B-897F7D5093FF}" type="slidenum">
              <a:rPr lang="en-US" smtClean="0"/>
              <a:pPr/>
              <a:t>136</a:t>
            </a:fld>
            <a:endParaRPr lang="en-US" smtClean="0"/>
          </a:p>
        </p:txBody>
      </p:sp>
      <p:sp>
        <p:nvSpPr>
          <p:cNvPr id="126979" name="Rectangle 2"/>
          <p:cNvSpPr>
            <a:spLocks noGrp="1" noRot="1" noChangeAspect="1" noChangeArrowheads="1" noTextEdit="1"/>
          </p:cNvSpPr>
          <p:nvPr>
            <p:ph type="sldImg"/>
          </p:nvPr>
        </p:nvSpPr>
        <p:spPr>
          <a:xfrm>
            <a:off x="1143000" y="685800"/>
            <a:ext cx="4572000" cy="3429000"/>
          </a:xfrm>
          <a:ln/>
        </p:spPr>
      </p:sp>
      <p:sp>
        <p:nvSpPr>
          <p:cNvPr id="1269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1143000" y="685800"/>
            <a:ext cx="4572000" cy="3429000"/>
          </a:xfrm>
          <a:ln/>
        </p:spPr>
      </p:sp>
      <p:sp>
        <p:nvSpPr>
          <p:cNvPr id="128003" name="Notes Placeholder 2"/>
          <p:cNvSpPr>
            <a:spLocks noGrp="1"/>
          </p:cNvSpPr>
          <p:nvPr>
            <p:ph type="body" idx="1"/>
          </p:nvPr>
        </p:nvSpPr>
        <p:spPr>
          <a:noFill/>
          <a:ln/>
        </p:spPr>
        <p:txBody>
          <a:bodyPr/>
          <a:lstStyle/>
          <a:p>
            <a:endParaRPr lang="en-US" smtClean="0"/>
          </a:p>
        </p:txBody>
      </p:sp>
      <p:sp>
        <p:nvSpPr>
          <p:cNvPr id="12800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80FAF804-3D8C-47F7-B018-E1755B9BC443}" type="slidenum">
              <a:rPr lang="en-US" smtClean="0"/>
              <a:pPr/>
              <a:t>137</a:t>
            </a:fld>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1143000" y="685800"/>
            <a:ext cx="4572000" cy="3429000"/>
          </a:xfrm>
          <a:ln/>
        </p:spPr>
      </p:sp>
      <p:sp>
        <p:nvSpPr>
          <p:cNvPr id="129027" name="Notes Placeholder 2"/>
          <p:cNvSpPr>
            <a:spLocks noGrp="1"/>
          </p:cNvSpPr>
          <p:nvPr>
            <p:ph type="body" idx="1"/>
          </p:nvPr>
        </p:nvSpPr>
        <p:spPr>
          <a:noFill/>
          <a:ln/>
        </p:spPr>
        <p:txBody>
          <a:bodyPr/>
          <a:lstStyle/>
          <a:p>
            <a:endParaRPr lang="en-US" smtClean="0"/>
          </a:p>
        </p:txBody>
      </p:sp>
      <p:sp>
        <p:nvSpPr>
          <p:cNvPr id="12902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8449063D-0D8F-4350-9CF2-B5EA47E26DD6}" type="slidenum">
              <a:rPr lang="en-US" smtClean="0"/>
              <a:pPr/>
              <a:t>138</a:t>
            </a:fld>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1143000" y="685800"/>
            <a:ext cx="4572000" cy="3429000"/>
          </a:xfrm>
          <a:ln/>
        </p:spPr>
      </p:sp>
      <p:sp>
        <p:nvSpPr>
          <p:cNvPr id="130051" name="Notes Placeholder 2"/>
          <p:cNvSpPr>
            <a:spLocks noGrp="1"/>
          </p:cNvSpPr>
          <p:nvPr>
            <p:ph type="body" idx="1"/>
          </p:nvPr>
        </p:nvSpPr>
        <p:spPr>
          <a:noFill/>
          <a:ln/>
        </p:spPr>
        <p:txBody>
          <a:bodyPr/>
          <a:lstStyle/>
          <a:p>
            <a:endParaRPr lang="en-US" smtClean="0"/>
          </a:p>
        </p:txBody>
      </p:sp>
      <p:sp>
        <p:nvSpPr>
          <p:cNvPr id="13005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8EC78F51-0CA9-42FE-90E0-75B3A6F8C9D9}" type="slidenum">
              <a:rPr lang="en-US" smtClean="0"/>
              <a:pPr/>
              <a:t>139</a:t>
            </a:fld>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1143000" y="685800"/>
            <a:ext cx="4572000" cy="3429000"/>
          </a:xfrm>
          <a:ln/>
        </p:spPr>
      </p:sp>
      <p:sp>
        <p:nvSpPr>
          <p:cNvPr id="131075" name="Notes Placeholder 2"/>
          <p:cNvSpPr>
            <a:spLocks noGrp="1"/>
          </p:cNvSpPr>
          <p:nvPr>
            <p:ph type="body" idx="1"/>
          </p:nvPr>
        </p:nvSpPr>
        <p:spPr>
          <a:noFill/>
          <a:ln/>
        </p:spPr>
        <p:txBody>
          <a:bodyPr/>
          <a:lstStyle/>
          <a:p>
            <a:endParaRPr lang="en-US" smtClean="0"/>
          </a:p>
        </p:txBody>
      </p:sp>
      <p:sp>
        <p:nvSpPr>
          <p:cNvPr id="131076"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701B913D-7185-4122-BA16-4E57019376B7}" type="slidenum">
              <a:rPr lang="en-US" smtClean="0"/>
              <a:pPr/>
              <a:t>140</a:t>
            </a:fld>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1143000" y="685800"/>
            <a:ext cx="4572000" cy="3429000"/>
          </a:xfrm>
          <a:ln/>
        </p:spPr>
      </p:sp>
      <p:sp>
        <p:nvSpPr>
          <p:cNvPr id="132099" name="Notes Placeholder 2"/>
          <p:cNvSpPr>
            <a:spLocks noGrp="1"/>
          </p:cNvSpPr>
          <p:nvPr>
            <p:ph type="body" idx="1"/>
          </p:nvPr>
        </p:nvSpPr>
        <p:spPr>
          <a:noFill/>
          <a:ln/>
        </p:spPr>
        <p:txBody>
          <a:bodyPr/>
          <a:lstStyle/>
          <a:p>
            <a:endParaRPr lang="en-US" smtClean="0"/>
          </a:p>
        </p:txBody>
      </p:sp>
      <p:sp>
        <p:nvSpPr>
          <p:cNvPr id="132100"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452FD6B0-4FA6-4E13-A81A-CC856A1A5FA3}" type="slidenum">
              <a:rPr lang="en-US" smtClean="0"/>
              <a:pPr/>
              <a:t>141</a:t>
            </a:fld>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1143000" y="685800"/>
            <a:ext cx="4572000" cy="3429000"/>
          </a:xfrm>
          <a:ln/>
        </p:spPr>
      </p:sp>
      <p:sp>
        <p:nvSpPr>
          <p:cNvPr id="133123" name="Notes Placeholder 2"/>
          <p:cNvSpPr>
            <a:spLocks noGrp="1"/>
          </p:cNvSpPr>
          <p:nvPr>
            <p:ph type="body" idx="1"/>
          </p:nvPr>
        </p:nvSpPr>
        <p:spPr>
          <a:noFill/>
          <a:ln/>
        </p:spPr>
        <p:txBody>
          <a:bodyPr/>
          <a:lstStyle/>
          <a:p>
            <a:endParaRPr lang="en-US" smtClean="0"/>
          </a:p>
        </p:txBody>
      </p:sp>
      <p:sp>
        <p:nvSpPr>
          <p:cNvPr id="133124"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49E43E1B-EEB6-4CB0-997C-B053587FD05C}" type="slidenum">
              <a:rPr lang="en-US" smtClean="0"/>
              <a:pPr/>
              <a:t>142</a:t>
            </a:fld>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xfrm>
            <a:off x="1143000" y="685800"/>
            <a:ext cx="4572000" cy="3429000"/>
          </a:xfrm>
          <a:ln/>
        </p:spPr>
      </p:sp>
      <p:sp>
        <p:nvSpPr>
          <p:cNvPr id="134147" name="Notes Placeholder 2"/>
          <p:cNvSpPr>
            <a:spLocks noGrp="1"/>
          </p:cNvSpPr>
          <p:nvPr>
            <p:ph type="body" idx="1"/>
          </p:nvPr>
        </p:nvSpPr>
        <p:spPr>
          <a:noFill/>
          <a:ln/>
        </p:spPr>
        <p:txBody>
          <a:bodyPr/>
          <a:lstStyle/>
          <a:p>
            <a:endParaRPr lang="en-US" smtClean="0"/>
          </a:p>
        </p:txBody>
      </p:sp>
      <p:sp>
        <p:nvSpPr>
          <p:cNvPr id="134148"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E8B8779D-EF55-427C-A96A-EEDA49AFB961}" type="slidenum">
              <a:rPr lang="en-US" smtClean="0"/>
              <a:pPr/>
              <a:t>143</a:t>
            </a:fld>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1143000" y="685800"/>
            <a:ext cx="4572000" cy="3429000"/>
          </a:xfrm>
          <a:ln/>
        </p:spPr>
      </p:sp>
      <p:sp>
        <p:nvSpPr>
          <p:cNvPr id="135171" name="Notes Placeholder 2"/>
          <p:cNvSpPr>
            <a:spLocks noGrp="1"/>
          </p:cNvSpPr>
          <p:nvPr>
            <p:ph type="body" idx="1"/>
          </p:nvPr>
        </p:nvSpPr>
        <p:spPr>
          <a:noFill/>
          <a:ln/>
        </p:spPr>
        <p:txBody>
          <a:bodyPr/>
          <a:lstStyle/>
          <a:p>
            <a:endParaRPr lang="en-US" smtClean="0"/>
          </a:p>
        </p:txBody>
      </p:sp>
      <p:sp>
        <p:nvSpPr>
          <p:cNvPr id="135172" name="Slide Number Placeholder 3"/>
          <p:cNvSpPr>
            <a:spLocks noGrp="1"/>
          </p:cNvSpPr>
          <p:nvPr>
            <p:ph type="sldNum" sz="quarter" idx="5"/>
          </p:nvPr>
        </p:nvSpPr>
        <p:spPr>
          <a:xfrm>
            <a:off x="3884027" y="8685071"/>
            <a:ext cx="2972421" cy="457358"/>
          </a:xfrm>
          <a:prstGeom prst="rect">
            <a:avLst/>
          </a:prstGeom>
          <a:noFill/>
        </p:spPr>
        <p:txBody>
          <a:bodyPr lIns="90059" tIns="45030" rIns="90059" bIns="45030"/>
          <a:lstStyle/>
          <a:p>
            <a:fld id="{6394F73F-98B0-4E12-B82B-0A0298C8B52E}" type="slidenum">
              <a:rPr lang="en-US" smtClean="0"/>
              <a:pPr/>
              <a:t>144</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xfrm>
            <a:off x="3884027" y="8685071"/>
            <a:ext cx="2972421" cy="457358"/>
          </a:xfrm>
          <a:prstGeom prst="rect">
            <a:avLst/>
          </a:prstGeom>
          <a:noFill/>
        </p:spPr>
        <p:txBody>
          <a:bodyPr lIns="90059" tIns="45030" rIns="90059" bIns="45030"/>
          <a:lstStyle/>
          <a:p>
            <a:fld id="{CD392C5C-8061-48B4-A27D-E566B4E28F55}" type="slidenum">
              <a:rPr lang="en-US" smtClean="0"/>
              <a:pPr/>
              <a:t>145</a:t>
            </a:fld>
            <a:endParaRPr lang="en-US" smtClean="0"/>
          </a:p>
        </p:txBody>
      </p:sp>
      <p:sp>
        <p:nvSpPr>
          <p:cNvPr id="136195" name="Rectangle 2"/>
          <p:cNvSpPr>
            <a:spLocks noGrp="1" noRot="1" noChangeAspect="1" noChangeArrowheads="1" noTextEdit="1"/>
          </p:cNvSpPr>
          <p:nvPr>
            <p:ph type="sldImg"/>
          </p:nvPr>
        </p:nvSpPr>
        <p:spPr>
          <a:xfrm>
            <a:off x="1143000" y="685800"/>
            <a:ext cx="4572000" cy="3429000"/>
          </a:xfrm>
          <a:ln/>
        </p:spPr>
      </p:sp>
      <p:sp>
        <p:nvSpPr>
          <p:cNvPr id="1361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8"/>
        <p:cNvGrpSpPr/>
        <p:nvPr/>
      </p:nvGrpSpPr>
      <p:grpSpPr>
        <a:xfrm>
          <a:off x="0" y="0"/>
          <a:ext cx="0" cy="0"/>
          <a:chOff x="0" y="0"/>
          <a:chExt cx="0" cy="0"/>
        </a:xfrm>
      </p:grpSpPr>
      <p:sp>
        <p:nvSpPr>
          <p:cNvPr id="9" name="Google Shape;9;p6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61"/>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73"/>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3"/>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5" name="Google Shape;45;p73"/>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6" name="Google Shape;46;p73"/>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7" name="Google Shape;47;p73"/>
          <p:cNvSpPr txBox="1">
            <a:spLocks noGrp="1"/>
          </p:cNvSpPr>
          <p:nvPr>
            <p:ph type="body" idx="4"/>
          </p:nvPr>
        </p:nvSpPr>
        <p:spPr>
          <a:xfrm>
            <a:off x="45720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7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4"/>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1" name="Google Shape;51;p74"/>
          <p:cNvSpPr txBox="1">
            <a:spLocks noGrp="1"/>
          </p:cNvSpPr>
          <p:nvPr>
            <p:ph type="body" idx="2"/>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pic>
        <p:nvPicPr>
          <p:cNvPr id="52" name="Google Shape;52;p74"/>
          <p:cNvPicPr preferRelativeResize="0"/>
          <p:nvPr/>
        </p:nvPicPr>
        <p:blipFill rotWithShape="1">
          <a:blip r:embed="rId2">
            <a:alphaModFix/>
          </a:blip>
          <a:srcRect/>
          <a:stretch/>
        </p:blipFill>
        <p:spPr>
          <a:xfrm>
            <a:off x="2079000" y="1604520"/>
            <a:ext cx="4984920" cy="3977280"/>
          </a:xfrm>
          <a:prstGeom prst="rect">
            <a:avLst/>
          </a:prstGeom>
          <a:noFill/>
          <a:ln>
            <a:noFill/>
          </a:ln>
        </p:spPr>
      </p:pic>
      <p:pic>
        <p:nvPicPr>
          <p:cNvPr id="53" name="Google Shape;53;p74"/>
          <p:cNvPicPr preferRelativeResize="0"/>
          <p:nvPr/>
        </p:nvPicPr>
        <p:blipFill rotWithShape="1">
          <a:blip r:embed="rId2">
            <a:alphaModFix/>
          </a:blip>
          <a:srcRect/>
          <a:stretch/>
        </p:blipFill>
        <p:spPr>
          <a:xfrm>
            <a:off x="2079000" y="1604520"/>
            <a:ext cx="4984920" cy="39772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59"/>
          <p:cNvSpPr>
            <a:spLocks noGrp="1" noChangeArrowheads="1"/>
          </p:cNvSpPr>
          <p:nvPr>
            <p:ph type="dt" sz="half" idx="10"/>
          </p:nvPr>
        </p:nvSpPr>
        <p:spPr>
          <a:xfrm>
            <a:off x="152400" y="6324600"/>
            <a:ext cx="1905000" cy="533400"/>
          </a:xfrm>
          <a:prstGeom prst="rect">
            <a:avLst/>
          </a:prstGeom>
          <a:ln/>
        </p:spPr>
        <p:txBody>
          <a:bodyPr/>
          <a:lstStyle>
            <a:lvl1pPr>
              <a:defRPr/>
            </a:lvl1pPr>
          </a:lstStyle>
          <a:p>
            <a:pPr>
              <a:defRPr/>
            </a:pPr>
            <a:fld id="{F1B0F38B-AFC7-4908-8E3A-2579885CDCFC}" type="datetime4">
              <a:rPr lang="en-US"/>
              <a:pPr>
                <a:defRPr/>
              </a:pPr>
              <a:t>February 16, 2024</a:t>
            </a:fld>
            <a:endParaRPr lang="en-US"/>
          </a:p>
        </p:txBody>
      </p:sp>
      <p:sp>
        <p:nvSpPr>
          <p:cNvPr id="5" name="Rectangle 2060"/>
          <p:cNvSpPr>
            <a:spLocks noGrp="1" noChangeArrowheads="1"/>
          </p:cNvSpPr>
          <p:nvPr>
            <p:ph type="ftr" sz="quarter" idx="11"/>
          </p:nvPr>
        </p:nvSpPr>
        <p:spPr>
          <a:xfrm>
            <a:off x="3200400" y="6324600"/>
            <a:ext cx="2895600" cy="533400"/>
          </a:xfrm>
          <a:prstGeom prst="rect">
            <a:avLst/>
          </a:prstGeom>
          <a:ln/>
        </p:spPr>
        <p:txBody>
          <a:bodyPr/>
          <a:lstStyle>
            <a:lvl1pPr>
              <a:defRPr/>
            </a:lvl1pPr>
          </a:lstStyle>
          <a:p>
            <a:pPr>
              <a:defRPr/>
            </a:pPr>
            <a:r>
              <a:rPr lang="en-US"/>
              <a:t>Data Mining: Concepts and Techniques</a:t>
            </a:r>
          </a:p>
        </p:txBody>
      </p:sp>
      <p:sp>
        <p:nvSpPr>
          <p:cNvPr id="6" name="Rectangle 2061"/>
          <p:cNvSpPr>
            <a:spLocks noGrp="1" noChangeArrowheads="1"/>
          </p:cNvSpPr>
          <p:nvPr>
            <p:ph type="sldNum" sz="quarter" idx="12"/>
          </p:nvPr>
        </p:nvSpPr>
        <p:spPr>
          <a:xfrm>
            <a:off x="7239000" y="6400800"/>
            <a:ext cx="1905000" cy="457200"/>
          </a:xfrm>
          <a:prstGeom prst="rect">
            <a:avLst/>
          </a:prstGeom>
          <a:ln/>
        </p:spPr>
        <p:txBody>
          <a:bodyPr/>
          <a:lstStyle>
            <a:lvl1pPr>
              <a:defRPr/>
            </a:lvl1pPr>
          </a:lstStyle>
          <a:p>
            <a:pPr>
              <a:defRPr/>
            </a:pPr>
            <a:fld id="{639526D8-9682-4A26-B768-23B44AC3AB79}" type="slidenum">
              <a:rPr lang="en-US"/>
              <a:pPr>
                <a:defRPr/>
              </a:pPr>
              <a:t>‹#›</a:t>
            </a:fld>
            <a:endParaRPr 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8"/>
        <p:cNvGrpSpPr/>
        <p:nvPr/>
      </p:nvGrpSpPr>
      <p:grpSpPr>
        <a:xfrm>
          <a:off x="0" y="0"/>
          <a:ext cx="0" cy="0"/>
          <a:chOff x="0" y="0"/>
          <a:chExt cx="0" cy="0"/>
        </a:xfrm>
      </p:grpSpPr>
      <p:sp>
        <p:nvSpPr>
          <p:cNvPr id="59" name="Google Shape;59;p7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5"/>
          <p:cNvSpPr txBox="1">
            <a:spLocks noGrp="1"/>
          </p:cNvSpPr>
          <p:nvPr>
            <p:ph type="subTitle" idx="1"/>
          </p:nvPr>
        </p:nvSpPr>
        <p:spPr>
          <a:xfrm>
            <a:off x="457200" y="1604520"/>
            <a:ext cx="8229240" cy="397728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1"/>
        <p:cNvGrpSpPr/>
        <p:nvPr/>
      </p:nvGrpSpPr>
      <p:grpSpPr>
        <a:xfrm>
          <a:off x="0" y="0"/>
          <a:ext cx="0" cy="0"/>
          <a:chOff x="0" y="0"/>
          <a:chExt cx="0" cy="0"/>
        </a:xfrm>
      </p:grpSpPr>
      <p:sp>
        <p:nvSpPr>
          <p:cNvPr id="62" name="Google Shape;62;p7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6"/>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4"/>
        <p:cNvGrpSpPr/>
        <p:nvPr/>
      </p:nvGrpSpPr>
      <p:grpSpPr>
        <a:xfrm>
          <a:off x="0" y="0"/>
          <a:ext cx="0" cy="0"/>
          <a:chOff x="0" y="0"/>
          <a:chExt cx="0" cy="0"/>
        </a:xfrm>
      </p:grpSpPr>
      <p:sp>
        <p:nvSpPr>
          <p:cNvPr id="65" name="Google Shape;65;p77"/>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7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7" name="Google Shape;67;p77"/>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78"/>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0"/>
        <p:cNvGrpSpPr/>
        <p:nvPr/>
      </p:nvGrpSpPr>
      <p:grpSpPr>
        <a:xfrm>
          <a:off x="0" y="0"/>
          <a:ext cx="0" cy="0"/>
          <a:chOff x="0" y="0"/>
          <a:chExt cx="0" cy="0"/>
        </a:xfrm>
      </p:grpSpPr>
      <p:sp>
        <p:nvSpPr>
          <p:cNvPr id="71" name="Google Shape;71;p79"/>
          <p:cNvSpPr txBox="1">
            <a:spLocks noGrp="1"/>
          </p:cNvSpPr>
          <p:nvPr>
            <p:ph type="subTitle" idx="1"/>
          </p:nvPr>
        </p:nvSpPr>
        <p:spPr>
          <a:xfrm>
            <a:off x="457200" y="273600"/>
            <a:ext cx="82292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2"/>
        <p:cNvGrpSpPr/>
        <p:nvPr/>
      </p:nvGrpSpPr>
      <p:grpSpPr>
        <a:xfrm>
          <a:off x="0" y="0"/>
          <a:ext cx="0" cy="0"/>
          <a:chOff x="0" y="0"/>
          <a:chExt cx="0" cy="0"/>
        </a:xfrm>
      </p:grpSpPr>
      <p:sp>
        <p:nvSpPr>
          <p:cNvPr id="73" name="Google Shape;73;p80"/>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0"/>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5" name="Google Shape;75;p80"/>
          <p:cNvSpPr txBox="1">
            <a:spLocks noGrp="1"/>
          </p:cNvSpPr>
          <p:nvPr>
            <p:ph type="body" idx="2"/>
          </p:nvPr>
        </p:nvSpPr>
        <p:spPr>
          <a:xfrm>
            <a:off x="45720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6" name="Google Shape;76;p80"/>
          <p:cNvSpPr txBox="1">
            <a:spLocks noGrp="1"/>
          </p:cNvSpPr>
          <p:nvPr>
            <p:ph type="body" idx="3"/>
          </p:nvPr>
        </p:nvSpPr>
        <p:spPr>
          <a:xfrm>
            <a:off x="467424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7"/>
        <p:cNvGrpSpPr/>
        <p:nvPr/>
      </p:nvGrpSpPr>
      <p:grpSpPr>
        <a:xfrm>
          <a:off x="0" y="0"/>
          <a:ext cx="0" cy="0"/>
          <a:chOff x="0" y="0"/>
          <a:chExt cx="0" cy="0"/>
        </a:xfrm>
      </p:grpSpPr>
      <p:sp>
        <p:nvSpPr>
          <p:cNvPr id="78" name="Google Shape;78;p8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1"/>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0" name="Google Shape;80;p81"/>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1" name="Google Shape;81;p81"/>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2"/>
        <p:cNvGrpSpPr/>
        <p:nvPr/>
      </p:nvGrpSpPr>
      <p:grpSpPr>
        <a:xfrm>
          <a:off x="0" y="0"/>
          <a:ext cx="0" cy="0"/>
          <a:chOff x="0" y="0"/>
          <a:chExt cx="0" cy="0"/>
        </a:xfrm>
      </p:grpSpPr>
      <p:sp>
        <p:nvSpPr>
          <p:cNvPr id="83" name="Google Shape;83;p8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82"/>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5" name="Google Shape;85;p82"/>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6" name="Google Shape;86;p82"/>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7"/>
        <p:cNvGrpSpPr/>
        <p:nvPr/>
      </p:nvGrpSpPr>
      <p:grpSpPr>
        <a:xfrm>
          <a:off x="0" y="0"/>
          <a:ext cx="0" cy="0"/>
          <a:chOff x="0" y="0"/>
          <a:chExt cx="0" cy="0"/>
        </a:xfrm>
      </p:grpSpPr>
      <p:sp>
        <p:nvSpPr>
          <p:cNvPr id="88" name="Google Shape;88;p83"/>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83"/>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0" name="Google Shape;90;p83"/>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1"/>
        <p:cNvGrpSpPr/>
        <p:nvPr/>
      </p:nvGrpSpPr>
      <p:grpSpPr>
        <a:xfrm>
          <a:off x="0" y="0"/>
          <a:ext cx="0" cy="0"/>
          <a:chOff x="0" y="0"/>
          <a:chExt cx="0" cy="0"/>
        </a:xfrm>
      </p:grpSpPr>
      <p:sp>
        <p:nvSpPr>
          <p:cNvPr id="92" name="Google Shape;92;p8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84"/>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4" name="Google Shape;94;p84"/>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5" name="Google Shape;95;p84"/>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6" name="Google Shape;96;p84"/>
          <p:cNvSpPr txBox="1">
            <a:spLocks noGrp="1"/>
          </p:cNvSpPr>
          <p:nvPr>
            <p:ph type="body" idx="4"/>
          </p:nvPr>
        </p:nvSpPr>
        <p:spPr>
          <a:xfrm>
            <a:off x="45720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7"/>
        <p:cNvGrpSpPr/>
        <p:nvPr/>
      </p:nvGrpSpPr>
      <p:grpSpPr>
        <a:xfrm>
          <a:off x="0" y="0"/>
          <a:ext cx="0" cy="0"/>
          <a:chOff x="0" y="0"/>
          <a:chExt cx="0" cy="0"/>
        </a:xfrm>
      </p:grpSpPr>
      <p:sp>
        <p:nvSpPr>
          <p:cNvPr id="98" name="Google Shape;98;p8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85"/>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00" name="Google Shape;100;p85"/>
          <p:cNvSpPr txBox="1">
            <a:spLocks noGrp="1"/>
          </p:cNvSpPr>
          <p:nvPr>
            <p:ph type="body" idx="2"/>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pic>
        <p:nvPicPr>
          <p:cNvPr id="101" name="Google Shape;101;p85"/>
          <p:cNvPicPr preferRelativeResize="0"/>
          <p:nvPr/>
        </p:nvPicPr>
        <p:blipFill rotWithShape="1">
          <a:blip r:embed="rId2">
            <a:alphaModFix/>
          </a:blip>
          <a:srcRect/>
          <a:stretch/>
        </p:blipFill>
        <p:spPr>
          <a:xfrm>
            <a:off x="2079000" y="1604520"/>
            <a:ext cx="4984920" cy="3977280"/>
          </a:xfrm>
          <a:prstGeom prst="rect">
            <a:avLst/>
          </a:prstGeom>
          <a:noFill/>
          <a:ln>
            <a:noFill/>
          </a:ln>
        </p:spPr>
      </p:pic>
      <p:pic>
        <p:nvPicPr>
          <p:cNvPr id="102" name="Google Shape;102;p85"/>
          <p:cNvPicPr preferRelativeResize="0"/>
          <p:nvPr/>
        </p:nvPicPr>
        <p:blipFill rotWithShape="1">
          <a:blip r:embed="rId2">
            <a:alphaModFix/>
          </a:blip>
          <a:srcRect/>
          <a:stretch/>
        </p:blipFill>
        <p:spPr>
          <a:xfrm>
            <a:off x="2079000" y="1604520"/>
            <a:ext cx="4984920" cy="39772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64"/>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
        <p:cNvGrpSpPr/>
        <p:nvPr/>
      </p:nvGrpSpPr>
      <p:grpSpPr>
        <a:xfrm>
          <a:off x="0" y="0"/>
          <a:ext cx="0" cy="0"/>
          <a:chOff x="0" y="0"/>
          <a:chExt cx="0" cy="0"/>
        </a:xfrm>
      </p:grpSpPr>
      <p:sp>
        <p:nvSpPr>
          <p:cNvPr id="18" name="Google Shape;18;p67"/>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7"/>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0" name="Google Shape;20;p67"/>
          <p:cNvSpPr txBox="1">
            <a:spLocks noGrp="1"/>
          </p:cNvSpPr>
          <p:nvPr>
            <p:ph type="body" idx="2"/>
          </p:nvPr>
        </p:nvSpPr>
        <p:spPr>
          <a:xfrm>
            <a:off x="467424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68"/>
          <p:cNvSpPr txBox="1">
            <a:spLocks noGrp="1"/>
          </p:cNvSpPr>
          <p:nvPr>
            <p:ph type="subTitle" idx="1"/>
          </p:nvPr>
        </p:nvSpPr>
        <p:spPr>
          <a:xfrm>
            <a:off x="457200" y="273600"/>
            <a:ext cx="8229240" cy="53078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69"/>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9"/>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6" name="Google Shape;26;p69"/>
          <p:cNvSpPr txBox="1">
            <a:spLocks noGrp="1"/>
          </p:cNvSpPr>
          <p:nvPr>
            <p:ph type="body" idx="2"/>
          </p:nvPr>
        </p:nvSpPr>
        <p:spPr>
          <a:xfrm>
            <a:off x="45720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7" name="Google Shape;27;p69"/>
          <p:cNvSpPr txBox="1">
            <a:spLocks noGrp="1"/>
          </p:cNvSpPr>
          <p:nvPr>
            <p:ph type="body" idx="3"/>
          </p:nvPr>
        </p:nvSpPr>
        <p:spPr>
          <a:xfrm>
            <a:off x="467424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70"/>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0"/>
          <p:cNvSpPr txBox="1">
            <a:spLocks noGrp="1"/>
          </p:cNvSpPr>
          <p:nvPr>
            <p:ph type="body" idx="1"/>
          </p:nvPr>
        </p:nvSpPr>
        <p:spPr>
          <a:xfrm>
            <a:off x="457200" y="1604520"/>
            <a:ext cx="401580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1" name="Google Shape;31;p70"/>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2" name="Google Shape;32;p70"/>
          <p:cNvSpPr txBox="1">
            <a:spLocks noGrp="1"/>
          </p:cNvSpPr>
          <p:nvPr>
            <p:ph type="body" idx="3"/>
          </p:nvPr>
        </p:nvSpPr>
        <p:spPr>
          <a:xfrm>
            <a:off x="4674240" y="368208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71"/>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1"/>
          <p:cNvSpPr txBox="1">
            <a:spLocks noGrp="1"/>
          </p:cNvSpPr>
          <p:nvPr>
            <p:ph type="body" idx="1"/>
          </p:nvPr>
        </p:nvSpPr>
        <p:spPr>
          <a:xfrm>
            <a:off x="45720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6" name="Google Shape;36;p71"/>
          <p:cNvSpPr txBox="1">
            <a:spLocks noGrp="1"/>
          </p:cNvSpPr>
          <p:nvPr>
            <p:ph type="body" idx="2"/>
          </p:nvPr>
        </p:nvSpPr>
        <p:spPr>
          <a:xfrm>
            <a:off x="4674240" y="1604520"/>
            <a:ext cx="401580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7" name="Google Shape;37;p71"/>
          <p:cNvSpPr txBox="1">
            <a:spLocks noGrp="1"/>
          </p:cNvSpPr>
          <p:nvPr>
            <p:ph type="body" idx="3"/>
          </p:nvPr>
        </p:nvSpPr>
        <p:spPr>
          <a:xfrm>
            <a:off x="457200" y="368208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7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2"/>
          <p:cNvSpPr txBox="1">
            <a:spLocks noGrp="1"/>
          </p:cNvSpPr>
          <p:nvPr>
            <p:ph type="body" idx="1"/>
          </p:nvPr>
        </p:nvSpPr>
        <p:spPr>
          <a:xfrm>
            <a:off x="457200" y="160452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1" name="Google Shape;41;p72"/>
          <p:cNvSpPr txBox="1">
            <a:spLocks noGrp="1"/>
          </p:cNvSpPr>
          <p:nvPr>
            <p:ph type="body" idx="2"/>
          </p:nvPr>
        </p:nvSpPr>
        <p:spPr>
          <a:xfrm>
            <a:off x="457200" y="3682080"/>
            <a:ext cx="8229240" cy="189684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0"/>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65"/>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guru99.com/best-programming-language.html" TargetMode="Externa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hyperlink" Target="http://quiz.geeksforgeeks.org/toc-finite-automata-introduction/"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geeksforgeeks.org/ultimate-guide-git-github/"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754acbc1b1_0_84"/>
          <p:cNvSpPr txBox="1"/>
          <p:nvPr/>
        </p:nvSpPr>
        <p:spPr>
          <a:xfrm>
            <a:off x="450300" y="2797791"/>
            <a:ext cx="86937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Cambria" pitchFamily="18" charset="0"/>
                <a:ea typeface="Cambria" pitchFamily="18" charset="0"/>
                <a:cs typeface="Times New Roman"/>
                <a:sym typeface="Times New Roman"/>
              </a:rPr>
              <a:t>COMPILER CONSTRUCTION</a:t>
            </a:r>
            <a:endParaRPr sz="3200" b="1">
              <a:latin typeface="Cambria" pitchFamily="18" charset="0"/>
              <a:ea typeface="Cambria" pitchFamily="18" charset="0"/>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4"/>
          <p:cNvSpPr/>
          <p:nvPr/>
        </p:nvSpPr>
        <p:spPr>
          <a:xfrm>
            <a:off x="390293" y="1293541"/>
            <a:ext cx="8227440" cy="5209560"/>
          </a:xfrm>
          <a:prstGeom prst="rect">
            <a:avLst/>
          </a:prstGeom>
          <a:noFill/>
          <a:ln>
            <a:noFill/>
          </a:ln>
        </p:spPr>
        <p:txBody>
          <a:bodyPr spcFirstLastPara="1" wrap="square" lIns="90000" tIns="45000" rIns="90000" bIns="45000" anchor="t" anchorCtr="0">
            <a:noAutofit/>
          </a:bodyPr>
          <a:lstStyle/>
          <a:p>
            <a:pPr marL="343080" marR="0" lvl="0" indent="-340920" algn="just" rtl="0">
              <a:lnSpc>
                <a:spcPct val="100000"/>
              </a:lnSpc>
              <a:spcBef>
                <a:spcPts val="0"/>
              </a:spcBef>
              <a:spcAft>
                <a:spcPts val="0"/>
              </a:spcAft>
              <a:buClr>
                <a:srgbClr val="000000"/>
              </a:buClr>
              <a:buSzPts val="1440"/>
              <a:buFont typeface="Noto Sans Symbols"/>
              <a:buChar char="◆"/>
            </a:pPr>
            <a:r>
              <a:rPr lang="en-US" sz="1800" b="0" i="0" u="none" strike="noStrike" cap="none" dirty="0">
                <a:solidFill>
                  <a:srgbClr val="000000"/>
                </a:solidFill>
                <a:latin typeface="Cambria" pitchFamily="18" charset="0"/>
                <a:ea typeface="Cambria" pitchFamily="18" charset="0"/>
                <a:cs typeface="Times New Roman"/>
                <a:sym typeface="Times New Roman"/>
              </a:rPr>
              <a:t> Common interpreters include Perl, Python, and Ruby interpreters, which execute Perl, Python, and Ruby code respectively</a:t>
            </a:r>
            <a:r>
              <a:rPr lang="en-US" sz="1800" b="0" i="0" u="none" strike="noStrike" cap="none" dirty="0" smtClean="0">
                <a:solidFill>
                  <a:srgbClr val="000000"/>
                </a:solidFill>
                <a:latin typeface="Cambria" pitchFamily="18" charset="0"/>
                <a:ea typeface="Cambria" pitchFamily="18" charset="0"/>
                <a:cs typeface="Times New Roman"/>
                <a:sym typeface="Times New Roman"/>
              </a:rPr>
              <a:t>.</a:t>
            </a:r>
          </a:p>
          <a:p>
            <a:pPr marL="343080" marR="0" lvl="0" indent="-340920" algn="just" rtl="0">
              <a:lnSpc>
                <a:spcPct val="100000"/>
              </a:lnSpc>
              <a:spcBef>
                <a:spcPts val="0"/>
              </a:spcBef>
              <a:spcAft>
                <a:spcPts val="0"/>
              </a:spcAft>
              <a:buClr>
                <a:srgbClr val="000000"/>
              </a:buClr>
              <a:buSzPts val="1440"/>
              <a:buFont typeface="Noto Sans Symbols"/>
              <a:buChar char="◆"/>
            </a:pPr>
            <a:endParaRPr sz="1800" b="0" i="0" u="none" strike="noStrike" cap="none">
              <a:solidFill>
                <a:srgbClr val="000000"/>
              </a:solidFill>
              <a:latin typeface="Cambria" pitchFamily="18" charset="0"/>
              <a:ea typeface="Cambria" pitchFamily="18" charset="0"/>
              <a:sym typeface="Arial"/>
            </a:endParaRPr>
          </a:p>
          <a:p>
            <a:pPr marL="343080" marR="0" lvl="0" indent="-340920" algn="just" rtl="0">
              <a:lnSpc>
                <a:spcPct val="100000"/>
              </a:lnSpc>
              <a:spcBef>
                <a:spcPts val="0"/>
              </a:spcBef>
              <a:spcAft>
                <a:spcPts val="0"/>
              </a:spcAft>
              <a:buClr>
                <a:srgbClr val="000000"/>
              </a:buClr>
              <a:buSzPts val="1440"/>
              <a:buFont typeface="Noto Sans Symbols"/>
              <a:buChar char="◆"/>
            </a:pPr>
            <a:r>
              <a:rPr lang="en-US" sz="1800" b="0" i="0" u="none" strike="noStrike" cap="none" dirty="0">
                <a:solidFill>
                  <a:srgbClr val="000000"/>
                </a:solidFill>
                <a:latin typeface="Cambria" pitchFamily="18" charset="0"/>
                <a:ea typeface="Cambria" pitchFamily="18" charset="0"/>
                <a:cs typeface="Times New Roman"/>
                <a:sym typeface="Times New Roman"/>
              </a:rPr>
              <a:t>Others include Unix shell interpreter, which runs operating system commands interactively</a:t>
            </a:r>
            <a:r>
              <a:rPr lang="en-US" sz="1800" b="0" i="0" u="none" strike="noStrike" cap="none" dirty="0" smtClean="0">
                <a:solidFill>
                  <a:srgbClr val="000000"/>
                </a:solidFill>
                <a:latin typeface="Cambria" pitchFamily="18" charset="0"/>
                <a:ea typeface="Cambria" pitchFamily="18" charset="0"/>
                <a:cs typeface="Times New Roman"/>
                <a:sym typeface="Times New Roman"/>
              </a:rPr>
              <a:t>.</a:t>
            </a:r>
          </a:p>
          <a:p>
            <a:pPr marL="343080" marR="0" lvl="0" indent="-340920" algn="just" rtl="0">
              <a:lnSpc>
                <a:spcPct val="100000"/>
              </a:lnSpc>
              <a:spcBef>
                <a:spcPts val="0"/>
              </a:spcBef>
              <a:spcAft>
                <a:spcPts val="0"/>
              </a:spcAft>
              <a:buClr>
                <a:srgbClr val="000000"/>
              </a:buClr>
              <a:buSzPts val="1440"/>
              <a:buFont typeface="Noto Sans Symbols"/>
              <a:buChar char="◆"/>
            </a:pPr>
            <a:endParaRPr sz="1800" b="0" i="0" u="none" strike="noStrike" cap="none">
              <a:solidFill>
                <a:srgbClr val="000000"/>
              </a:solidFill>
              <a:latin typeface="Cambria" pitchFamily="18" charset="0"/>
              <a:ea typeface="Cambria" pitchFamily="18" charset="0"/>
              <a:sym typeface="Arial"/>
            </a:endParaRPr>
          </a:p>
          <a:p>
            <a:pPr marL="343080" marR="0" lvl="0" indent="-340920" algn="just" rtl="0">
              <a:lnSpc>
                <a:spcPct val="100000"/>
              </a:lnSpc>
              <a:spcBef>
                <a:spcPts val="0"/>
              </a:spcBef>
              <a:spcAft>
                <a:spcPts val="0"/>
              </a:spcAft>
              <a:buClr>
                <a:srgbClr val="000000"/>
              </a:buClr>
              <a:buSzPts val="1440"/>
              <a:buFont typeface="Noto Sans Symbols"/>
              <a:buChar char="◆"/>
            </a:pPr>
            <a:r>
              <a:rPr lang="en-US" sz="1800" b="0" i="0" u="none" strike="noStrike" cap="none" dirty="0">
                <a:solidFill>
                  <a:srgbClr val="000000"/>
                </a:solidFill>
                <a:latin typeface="Cambria" pitchFamily="18" charset="0"/>
                <a:ea typeface="Cambria" pitchFamily="18" charset="0"/>
                <a:cs typeface="Times New Roman"/>
                <a:sym typeface="Times New Roman"/>
              </a:rPr>
              <a:t>Source program is interpreted every time it is executed (less efficient). </a:t>
            </a:r>
            <a:endParaRPr lang="en-US" sz="1800" b="0" i="0" u="none" strike="noStrike" cap="none" dirty="0" smtClean="0">
              <a:solidFill>
                <a:srgbClr val="000000"/>
              </a:solidFill>
              <a:latin typeface="Cambria" pitchFamily="18" charset="0"/>
              <a:ea typeface="Cambria" pitchFamily="18" charset="0"/>
              <a:cs typeface="Times New Roman"/>
              <a:sym typeface="Times New Roman"/>
            </a:endParaRPr>
          </a:p>
          <a:p>
            <a:pPr marL="343080" marR="0" lvl="0" indent="-340920" algn="just" rtl="0">
              <a:lnSpc>
                <a:spcPct val="100000"/>
              </a:lnSpc>
              <a:spcBef>
                <a:spcPts val="0"/>
              </a:spcBef>
              <a:spcAft>
                <a:spcPts val="0"/>
              </a:spcAft>
              <a:buClr>
                <a:srgbClr val="000000"/>
              </a:buClr>
              <a:buSzPts val="1440"/>
              <a:buFont typeface="Noto Sans Symbols"/>
              <a:buChar char="◆"/>
            </a:pPr>
            <a:endParaRPr lang="en-US" sz="1800" b="0" i="0" u="none" strike="noStrike" cap="none" dirty="0" smtClean="0">
              <a:solidFill>
                <a:srgbClr val="000000"/>
              </a:solidFill>
              <a:latin typeface="Cambria" pitchFamily="18" charset="0"/>
              <a:ea typeface="Cambria" pitchFamily="18" charset="0"/>
              <a:cs typeface="Times New Roman"/>
              <a:sym typeface="Times New Roman"/>
            </a:endParaRPr>
          </a:p>
          <a:p>
            <a:pPr marL="343080" indent="-340920" algn="just">
              <a:buSzPts val="1440"/>
              <a:buFont typeface="Noto Sans Symbols"/>
              <a:buChar char="◆"/>
            </a:pPr>
            <a:r>
              <a:rPr lang="en-US" sz="1800" dirty="0" smtClean="0">
                <a:solidFill>
                  <a:srgbClr val="FF0000"/>
                </a:solidFill>
                <a:latin typeface="Cambria" pitchFamily="18" charset="0"/>
                <a:ea typeface="Cambria" pitchFamily="18" charset="0"/>
                <a:sym typeface="Times New Roman"/>
              </a:rPr>
              <a:t>Interpreted languages are portable since they are not machine dependent</a:t>
            </a:r>
            <a:r>
              <a:rPr lang="en-US" sz="1800" dirty="0" smtClean="0">
                <a:latin typeface="Cambria" pitchFamily="18" charset="0"/>
                <a:ea typeface="Cambria" pitchFamily="18" charset="0"/>
                <a:sym typeface="Times New Roman"/>
              </a:rPr>
              <a:t>. They can run on different operating systems and platforms.</a:t>
            </a:r>
          </a:p>
          <a:p>
            <a:pPr marL="343080" indent="-340920" algn="just">
              <a:buSzPts val="1440"/>
              <a:buFont typeface="Noto Sans Symbols"/>
              <a:buChar char="◆"/>
            </a:pPr>
            <a:endParaRPr lang="en-US" sz="1800" dirty="0" smtClean="0">
              <a:latin typeface="Cambria" pitchFamily="18" charset="0"/>
              <a:ea typeface="Cambria" pitchFamily="18" charset="0"/>
            </a:endParaRPr>
          </a:p>
          <a:p>
            <a:pPr marL="343080" indent="-340920" algn="just">
              <a:buSzPts val="1440"/>
              <a:buFont typeface="Noto Sans Symbols"/>
              <a:buChar char="◆"/>
            </a:pPr>
            <a:r>
              <a:rPr lang="en-US" sz="1800" dirty="0" smtClean="0">
                <a:latin typeface="Cambria" pitchFamily="18" charset="0"/>
                <a:ea typeface="Cambria" pitchFamily="18" charset="0"/>
                <a:sym typeface="Times New Roman"/>
              </a:rPr>
              <a:t>They are translated on the spot and thus  optimized for the system on which they’re being run. </a:t>
            </a:r>
            <a:endParaRPr lang="en-US" sz="1800" dirty="0" smtClean="0">
              <a:latin typeface="Cambria" pitchFamily="18" charset="0"/>
              <a:ea typeface="Cambria" pitchFamily="18" charset="0"/>
            </a:endParaRPr>
          </a:p>
          <a:p>
            <a:pPr marL="343080" marR="0" lvl="0" indent="-340920" algn="just" rtl="0">
              <a:lnSpc>
                <a:spcPct val="100000"/>
              </a:lnSpc>
              <a:spcBef>
                <a:spcPts val="0"/>
              </a:spcBef>
              <a:spcAft>
                <a:spcPts val="0"/>
              </a:spcAft>
              <a:buClr>
                <a:srgbClr val="000000"/>
              </a:buClr>
              <a:buSzPts val="1440"/>
              <a:buFont typeface="Noto Sans Symbols"/>
              <a:buChar char="◆"/>
            </a:pPr>
            <a:endParaRPr sz="1800" b="0" i="0" u="none" strike="noStrike" cap="none">
              <a:solidFill>
                <a:srgbClr val="000000"/>
              </a:solidFill>
              <a:latin typeface="Cambria" pitchFamily="18" charset="0"/>
              <a:ea typeface="Cambria" pitchFamily="18" charset="0"/>
              <a:sym typeface="Arial"/>
            </a:endParaRPr>
          </a:p>
          <a:p>
            <a:pPr marL="0" marR="0" lvl="0" indent="0" algn="just" rtl="0">
              <a:lnSpc>
                <a:spcPct val="100000"/>
              </a:lnSpc>
              <a:spcBef>
                <a:spcPts val="0"/>
              </a:spcBef>
              <a:spcAft>
                <a:spcPts val="0"/>
              </a:spcAft>
              <a:buNone/>
            </a:pPr>
            <a:endParaRPr sz="1800" b="0" i="0" u="none" strike="noStrike" cap="none">
              <a:solidFill>
                <a:srgbClr val="000000"/>
              </a:solidFill>
              <a:latin typeface="Cambria" pitchFamily="18" charset="0"/>
              <a:ea typeface="Cambria" pitchFamily="18" charset="0"/>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p>
            <a:fld id="{5BA61E9C-DB09-40BD-A901-6ADE1B1E80F7}" type="slidenum">
              <a:rPr lang="en-US" smtClean="0"/>
              <a:pPr/>
              <a:t>100</a:t>
            </a:fld>
            <a:endParaRPr lang="en-US" smtClean="0"/>
          </a:p>
        </p:txBody>
      </p:sp>
      <p:sp>
        <p:nvSpPr>
          <p:cNvPr id="32771" name="Rectangle 1"/>
          <p:cNvSpPr>
            <a:spLocks noChangeArrowheads="1"/>
          </p:cNvSpPr>
          <p:nvPr/>
        </p:nvSpPr>
        <p:spPr bwMode="auto">
          <a:xfrm>
            <a:off x="0" y="0"/>
            <a:ext cx="181513163" cy="5000625"/>
          </a:xfrm>
          <a:prstGeom prst="rect">
            <a:avLst/>
          </a:prstGeom>
          <a:noFill/>
          <a:ln w="9525">
            <a:noFill/>
            <a:miter lim="800000"/>
            <a:headEnd/>
            <a:tailEnd/>
          </a:ln>
        </p:spPr>
        <p:txBody>
          <a:bodyPr wrap="none" anchor="ctr">
            <a:spAutoFit/>
          </a:bodyPr>
          <a:lstStyle/>
          <a:p>
            <a:pPr eaLnBrk="0" hangingPunct="0"/>
            <a:r>
              <a:rPr lang="en-US" sz="31900"/>
              <a:t> </a:t>
            </a:r>
            <a:r>
              <a:rPr lang="en-US"/>
              <a:t>                                                                                                                                                                                                                                                                                                                                                                                                                                                                                                                                                                                                                                                                                                                                                                                                                                                                                                                                                                                                                                                                                                                                                                                                                                                                                                                                                                                                                                                                                                                                                                                                                                                                                                                                                                                                                                                                                                                                                </a:t>
            </a:r>
          </a:p>
        </p:txBody>
      </p:sp>
      <p:pic>
        <p:nvPicPr>
          <p:cNvPr id="32772" name="Picture 2" descr="Representing Scope Information"/>
          <p:cNvPicPr>
            <a:picLocks noChangeAspect="1" noChangeArrowheads="1"/>
          </p:cNvPicPr>
          <p:nvPr/>
        </p:nvPicPr>
        <p:blipFill>
          <a:blip r:embed="rId3"/>
          <a:srcRect/>
          <a:stretch>
            <a:fillRect/>
          </a:stretch>
        </p:blipFill>
        <p:spPr bwMode="auto">
          <a:xfrm>
            <a:off x="1485900" y="1219200"/>
            <a:ext cx="5524500" cy="504825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1AC3D336-9F7E-43A2-868E-9A8A30EC4C41}" type="slidenum">
              <a:rPr lang="en-US" smtClean="0"/>
              <a:pPr/>
              <a:t>101</a:t>
            </a:fld>
            <a:endParaRPr lang="en-US" smtClean="0"/>
          </a:p>
        </p:txBody>
      </p:sp>
      <p:sp>
        <p:nvSpPr>
          <p:cNvPr id="33795"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33796" name="AutoShape 4"/>
          <p:cNvSpPr>
            <a:spLocks noChangeArrowheads="1"/>
          </p:cNvSpPr>
          <p:nvPr/>
        </p:nvSpPr>
        <p:spPr bwMode="auto">
          <a:xfrm rot="9109285">
            <a:off x="5953125" y="26003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CE809765-5ECB-42D5-9DDC-91A62E12F8E0}" type="slidenum">
              <a:rPr lang="en-US" smtClean="0"/>
              <a:pPr/>
              <a:t>102</a:t>
            </a:fld>
            <a:endParaRPr lang="en-US" smtClean="0"/>
          </a:p>
        </p:txBody>
      </p:sp>
      <p:sp>
        <p:nvSpPr>
          <p:cNvPr id="34819" name="Content Placeholder 3"/>
          <p:cNvSpPr>
            <a:spLocks noGrp="1"/>
          </p:cNvSpPr>
          <p:nvPr>
            <p:ph idx="1"/>
          </p:nvPr>
        </p:nvSpPr>
        <p:spPr>
          <a:xfrm>
            <a:off x="381000" y="1219200"/>
            <a:ext cx="8763000" cy="5638800"/>
          </a:xfrm>
        </p:spPr>
        <p:txBody>
          <a:bodyPr/>
          <a:lstStyle/>
          <a:p>
            <a:pPr>
              <a:buFont typeface="Wingdings" pitchFamily="2" charset="2"/>
              <a:buNone/>
            </a:pPr>
            <a:r>
              <a:rPr lang="en-US" sz="2000" b="1" smtClean="0"/>
              <a:t>GROUPING OF THE PHASES</a:t>
            </a:r>
            <a:endParaRPr lang="en-US" sz="2000" smtClean="0"/>
          </a:p>
          <a:p>
            <a:pPr>
              <a:buFont typeface="Wingdings" pitchFamily="2" charset="2"/>
              <a:buNone/>
            </a:pPr>
            <a:r>
              <a:rPr lang="en-US" sz="1800" smtClean="0"/>
              <a:t>Compiler can be grouped into front and back ends:</a:t>
            </a:r>
          </a:p>
          <a:p>
            <a:pPr>
              <a:buFont typeface="Wingdings" pitchFamily="2" charset="2"/>
              <a:buNone/>
            </a:pPr>
            <a:r>
              <a:rPr lang="en-US" sz="1800" smtClean="0"/>
              <a:t> </a:t>
            </a:r>
          </a:p>
          <a:p>
            <a:pPr algn="just">
              <a:buFont typeface="Wingdings" pitchFamily="2" charset="2"/>
              <a:buNone/>
            </a:pPr>
            <a:r>
              <a:rPr lang="en-US" sz="1800" b="1" smtClean="0"/>
              <a:t>Front end</a:t>
            </a:r>
            <a:r>
              <a:rPr lang="en-US" sz="1800" smtClean="0"/>
              <a:t>: analysis (machine independent)</a:t>
            </a:r>
          </a:p>
          <a:p>
            <a:pPr algn="just">
              <a:buFont typeface="Wingdings" pitchFamily="2" charset="2"/>
              <a:buNone/>
            </a:pPr>
            <a:r>
              <a:rPr lang="en-US" sz="1800" smtClean="0"/>
              <a:t> These normally include lexical and syntactic analysis, the creation of the symbol </a:t>
            </a:r>
          </a:p>
          <a:p>
            <a:pPr algn="just">
              <a:buFont typeface="Wingdings" pitchFamily="2" charset="2"/>
              <a:buNone/>
            </a:pPr>
            <a:r>
              <a:rPr lang="en-US" sz="1800" smtClean="0"/>
              <a:t> table,semantic analysis and the generation of intermediate code. </a:t>
            </a:r>
          </a:p>
          <a:p>
            <a:pPr algn="just">
              <a:buFont typeface="Wingdings" pitchFamily="2" charset="2"/>
              <a:buNone/>
            </a:pPr>
            <a:endParaRPr lang="en-US" sz="1800" smtClean="0"/>
          </a:p>
          <a:p>
            <a:pPr algn="just">
              <a:buFont typeface="Wingdings" pitchFamily="2" charset="2"/>
              <a:buNone/>
            </a:pPr>
            <a:r>
              <a:rPr lang="en-US" sz="1800" b="1" smtClean="0"/>
              <a:t>Back end</a:t>
            </a:r>
            <a:r>
              <a:rPr lang="en-US" sz="1800" smtClean="0"/>
              <a:t>: synthesis (machine dependent)</a:t>
            </a:r>
          </a:p>
          <a:p>
            <a:pPr algn="just">
              <a:buFont typeface="Wingdings" pitchFamily="2" charset="2"/>
              <a:buNone/>
            </a:pPr>
            <a:r>
              <a:rPr lang="en-US" sz="1800" smtClean="0"/>
              <a:t> It includes code optimization phase and code generation . </a:t>
            </a:r>
          </a:p>
          <a:p>
            <a:pPr algn="just">
              <a:buFont typeface="Wingdings" pitchFamily="2" charset="2"/>
              <a:buNone/>
            </a:pPr>
            <a:endParaRPr lang="en-US" sz="1800" smtClean="0"/>
          </a:p>
          <a:p>
            <a:pPr algn="just">
              <a:buFont typeface="Wingdings" pitchFamily="2" charset="2"/>
              <a:buNone/>
            </a:pPr>
            <a:r>
              <a:rPr lang="en-US" sz="1800" b="1" smtClean="0"/>
              <a:t>Compiler passes</a:t>
            </a:r>
            <a:endParaRPr lang="en-US" sz="1800" smtClean="0"/>
          </a:p>
          <a:p>
            <a:pPr algn="just">
              <a:buFont typeface="Wingdings" pitchFamily="2" charset="2"/>
              <a:buNone/>
            </a:pPr>
            <a:r>
              <a:rPr lang="en-US" sz="1800" smtClean="0"/>
              <a:t>A collection of phases is done only once (single pass) or multiple times (multi pass)</a:t>
            </a:r>
          </a:p>
          <a:p>
            <a:pPr algn="just">
              <a:buFont typeface="Wingdings" pitchFamily="2" charset="2"/>
              <a:buNone/>
            </a:pPr>
            <a:r>
              <a:rPr lang="en-US" sz="1800" smtClean="0"/>
              <a:t>	 	·Single pass: usually requires everything to be defined before being used in </a:t>
            </a:r>
          </a:p>
          <a:p>
            <a:pPr algn="just">
              <a:buFont typeface="Wingdings" pitchFamily="2" charset="2"/>
              <a:buNone/>
            </a:pPr>
            <a:r>
              <a:rPr lang="en-US" sz="1800" smtClean="0"/>
              <a:t>                                source program.</a:t>
            </a:r>
          </a:p>
          <a:p>
            <a:pPr algn="just">
              <a:buFont typeface="Wingdings" pitchFamily="2" charset="2"/>
              <a:buNone/>
            </a:pPr>
            <a:r>
              <a:rPr lang="en-US" sz="1800" smtClean="0"/>
              <a:t> 		·Multi pass: compiler may have to keep entire program representation in        </a:t>
            </a:r>
          </a:p>
          <a:p>
            <a:pPr algn="just">
              <a:buFont typeface="Wingdings" pitchFamily="2" charset="2"/>
              <a:buNone/>
            </a:pPr>
            <a:r>
              <a:rPr lang="en-US" sz="1800" smtClean="0"/>
              <a:t>                               memory.</a:t>
            </a:r>
          </a:p>
          <a:p>
            <a:pPr algn="just">
              <a:buFont typeface="Wingdings" pitchFamily="2" charset="2"/>
              <a:buNone/>
            </a:pPr>
            <a:r>
              <a:rPr lang="en-US" sz="1800" smtClean="0"/>
              <a:t> </a:t>
            </a:r>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91D36750-754A-4C10-A186-BF39D73514B6}" type="slidenum">
              <a:rPr lang="en-US" smtClean="0"/>
              <a:pPr/>
              <a:t>103</a:t>
            </a:fld>
            <a:endParaRPr lang="en-US" smtClean="0"/>
          </a:p>
        </p:txBody>
      </p:sp>
      <p:sp>
        <p:nvSpPr>
          <p:cNvPr id="35843"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35844" name="AutoShape 4"/>
          <p:cNvSpPr>
            <a:spLocks noChangeArrowheads="1"/>
          </p:cNvSpPr>
          <p:nvPr/>
        </p:nvSpPr>
        <p:spPr bwMode="auto">
          <a:xfrm rot="9109285">
            <a:off x="5019675" y="31337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FC67946F-6D91-4EFF-ABFF-E0946A53DE6A}" type="slidenum">
              <a:rPr lang="en-US" smtClean="0"/>
              <a:pPr/>
              <a:t>104</a:t>
            </a:fld>
            <a:endParaRPr lang="en-US" smtClean="0"/>
          </a:p>
        </p:txBody>
      </p:sp>
      <p:sp>
        <p:nvSpPr>
          <p:cNvPr id="36867"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History of Compiler</a:t>
            </a:r>
          </a:p>
          <a:p>
            <a:endParaRPr lang="en-US" sz="2400" smtClean="0"/>
          </a:p>
          <a:p>
            <a:r>
              <a:rPr lang="en-US" sz="2000" smtClean="0"/>
              <a:t>The "compiler" word was first used in the early 1950s by Grace Murray Hopper.</a:t>
            </a:r>
          </a:p>
          <a:p>
            <a:endParaRPr lang="en-US" sz="2000" smtClean="0"/>
          </a:p>
          <a:p>
            <a:r>
              <a:rPr lang="en-US" sz="2000" smtClean="0"/>
              <a:t>The first compiler was build by John Backum and his group between 1954 and 1957 at IBM.</a:t>
            </a:r>
          </a:p>
          <a:p>
            <a:endParaRPr lang="en-US" sz="2000" smtClean="0"/>
          </a:p>
          <a:p>
            <a:r>
              <a:rPr lang="en-US" sz="2000" smtClean="0"/>
              <a:t>COBOL was the first </a:t>
            </a:r>
            <a:r>
              <a:rPr lang="en-US" sz="2000" smtClean="0">
                <a:hlinkClick r:id="rId2"/>
              </a:rPr>
              <a:t>programming language</a:t>
            </a:r>
            <a:r>
              <a:rPr lang="en-US" sz="2000" smtClean="0"/>
              <a:t> which was compiled on multiple platforms in 1960.</a:t>
            </a:r>
          </a:p>
          <a:p>
            <a:endParaRPr lang="en-US" sz="2000" smtClean="0"/>
          </a:p>
          <a:p>
            <a:r>
              <a:rPr lang="en-US" sz="2000" smtClean="0"/>
              <a:t>The study of the scanning and parsing issues were pursued in the 1960s and 1970s to provide a complete solution.</a:t>
            </a:r>
          </a:p>
          <a:p>
            <a:pPr>
              <a:buFont typeface="Wingdings" pitchFamily="2" charset="2"/>
              <a:buNone/>
            </a:pPr>
            <a:r>
              <a:rPr lang="en-US" sz="2000" smtClean="0"/>
              <a:t/>
            </a:r>
            <a:br>
              <a:rPr lang="en-US" sz="2000" smtClean="0"/>
            </a:br>
            <a:endParaRPr lang="en-US" sz="2000" smtClean="0"/>
          </a:p>
          <a:p>
            <a:pPr>
              <a:buFont typeface="Wingdings" pitchFamily="2" charset="2"/>
              <a:buNone/>
            </a:pPr>
            <a:endParaRPr lang="en-US" sz="2400" smtClean="0"/>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7FFFBDB9-329F-4C4A-9D87-9EBC78DFFFA7}" type="slidenum">
              <a:rPr lang="en-US" smtClean="0"/>
              <a:pPr/>
              <a:t>105</a:t>
            </a:fld>
            <a:endParaRPr lang="en-US" smtClean="0"/>
          </a:p>
        </p:txBody>
      </p:sp>
      <p:sp>
        <p:nvSpPr>
          <p:cNvPr id="37891"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Features of Compilers</a:t>
            </a:r>
          </a:p>
          <a:p>
            <a:r>
              <a:rPr lang="en-US" sz="2000" smtClean="0"/>
              <a:t>Correctness and Speed of compilation</a:t>
            </a:r>
          </a:p>
          <a:p>
            <a:r>
              <a:rPr lang="en-US" sz="2000" smtClean="0"/>
              <a:t>Preserve the correct meaning of the code</a:t>
            </a:r>
          </a:p>
          <a:p>
            <a:r>
              <a:rPr lang="en-US" sz="2000" smtClean="0"/>
              <a:t>The speed of the target code</a:t>
            </a:r>
          </a:p>
          <a:p>
            <a:r>
              <a:rPr lang="en-US" sz="2000" smtClean="0"/>
              <a:t>Recognize legal and illegal program constructs</a:t>
            </a:r>
          </a:p>
          <a:p>
            <a:r>
              <a:rPr lang="en-US" sz="2000" smtClean="0"/>
              <a:t>Good error reporting/handling and Code debugging help</a:t>
            </a:r>
          </a:p>
          <a:p>
            <a:endParaRPr lang="en-US" sz="2400" smtClean="0"/>
          </a:p>
          <a:p>
            <a:pPr>
              <a:buFont typeface="Wingdings" pitchFamily="2" charset="2"/>
              <a:buNone/>
            </a:pPr>
            <a:r>
              <a:rPr lang="en-US" sz="2400" b="1" smtClean="0"/>
              <a:t>Types of Compiler</a:t>
            </a:r>
          </a:p>
          <a:p>
            <a:r>
              <a:rPr lang="en-US" sz="2000" smtClean="0"/>
              <a:t>Single Pass Compilers</a:t>
            </a:r>
          </a:p>
          <a:p>
            <a:r>
              <a:rPr lang="en-US" sz="2000" smtClean="0"/>
              <a:t>Two Pass Compilers</a:t>
            </a:r>
          </a:p>
          <a:p>
            <a:r>
              <a:rPr lang="en-US" sz="2000" smtClean="0"/>
              <a:t>Multipass Compilers</a:t>
            </a:r>
          </a:p>
          <a:p>
            <a:pPr>
              <a:buFont typeface="Wingdings" pitchFamily="2" charset="2"/>
              <a:buNone/>
            </a:pPr>
            <a:endParaRPr lang="en-US" sz="2400" smtClean="0"/>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FF87652A-B993-4FAF-8DF6-9C2F8C2588F0}" type="slidenum">
              <a:rPr lang="en-US" smtClean="0"/>
              <a:pPr/>
              <a:t>106</a:t>
            </a:fld>
            <a:endParaRPr lang="en-US" smtClean="0"/>
          </a:p>
        </p:txBody>
      </p:sp>
      <p:sp>
        <p:nvSpPr>
          <p:cNvPr id="38915" name="Content Placeholder 3"/>
          <p:cNvSpPr>
            <a:spLocks noGrp="1"/>
          </p:cNvSpPr>
          <p:nvPr>
            <p:ph idx="1"/>
          </p:nvPr>
        </p:nvSpPr>
        <p:spPr>
          <a:xfrm>
            <a:off x="381000" y="1219200"/>
            <a:ext cx="8305800" cy="1295400"/>
          </a:xfrm>
        </p:spPr>
        <p:txBody>
          <a:bodyPr/>
          <a:lstStyle/>
          <a:p>
            <a:r>
              <a:rPr lang="en-US" sz="2400" b="1" smtClean="0"/>
              <a:t>Single Pass Compiler</a:t>
            </a:r>
          </a:p>
          <a:p>
            <a:pPr>
              <a:buFont typeface="Wingdings" pitchFamily="2" charset="2"/>
              <a:buNone/>
            </a:pPr>
            <a:r>
              <a:rPr lang="en-US" sz="2400" smtClean="0"/>
              <a:t>	</a:t>
            </a:r>
            <a:r>
              <a:rPr lang="en-US" sz="2000" smtClean="0"/>
              <a:t>In single pass Compiler source code directly transforms into machine code. </a:t>
            </a:r>
          </a:p>
          <a:p>
            <a:pPr>
              <a:buFont typeface="Wingdings" pitchFamily="2" charset="2"/>
              <a:buNone/>
            </a:pPr>
            <a:endParaRPr lang="en-US" sz="2400" smtClean="0"/>
          </a:p>
          <a:p>
            <a:endParaRPr lang="en-US" sz="2400" b="1" smtClean="0"/>
          </a:p>
          <a:p>
            <a:endParaRPr lang="en-US" sz="2400" b="1" smtClean="0"/>
          </a:p>
        </p:txBody>
      </p:sp>
      <p:pic>
        <p:nvPicPr>
          <p:cNvPr id="38916" name="Picture 5"/>
          <p:cNvPicPr>
            <a:picLocks noChangeAspect="1" noChangeArrowheads="1"/>
          </p:cNvPicPr>
          <p:nvPr/>
        </p:nvPicPr>
        <p:blipFill>
          <a:blip r:embed="rId2"/>
          <a:srcRect/>
          <a:stretch>
            <a:fillRect/>
          </a:stretch>
        </p:blipFill>
        <p:spPr bwMode="auto">
          <a:xfrm>
            <a:off x="1905000" y="2847975"/>
            <a:ext cx="5915025" cy="28670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97654B0A-434E-4231-B206-ECE65D615C43}" type="slidenum">
              <a:rPr lang="en-US" smtClean="0"/>
              <a:pPr/>
              <a:t>107</a:t>
            </a:fld>
            <a:endParaRPr lang="en-US" smtClean="0"/>
          </a:p>
        </p:txBody>
      </p:sp>
      <p:sp>
        <p:nvSpPr>
          <p:cNvPr id="39939" name="Rectangle 6"/>
          <p:cNvSpPr>
            <a:spLocks noChangeArrowheads="1"/>
          </p:cNvSpPr>
          <p:nvPr/>
        </p:nvSpPr>
        <p:spPr bwMode="auto">
          <a:xfrm>
            <a:off x="304800" y="1219200"/>
            <a:ext cx="8229600" cy="2124075"/>
          </a:xfrm>
          <a:prstGeom prst="rect">
            <a:avLst/>
          </a:prstGeom>
          <a:noFill/>
          <a:ln w="9525">
            <a:noFill/>
            <a:miter lim="800000"/>
            <a:headEnd/>
            <a:tailEnd/>
          </a:ln>
        </p:spPr>
        <p:txBody>
          <a:bodyPr>
            <a:spAutoFit/>
          </a:bodyPr>
          <a:lstStyle/>
          <a:p>
            <a:r>
              <a:rPr lang="en-US" sz="3600" b="1"/>
              <a:t>Two Pass Compiler</a:t>
            </a:r>
          </a:p>
          <a:p>
            <a:endParaRPr lang="en-US" sz="3600" b="1"/>
          </a:p>
          <a:p>
            <a:r>
              <a:rPr lang="en-US" sz="2000"/>
              <a:t>Front end: It maps legal code into Intermediate Representation (IR).</a:t>
            </a:r>
          </a:p>
          <a:p>
            <a:endParaRPr lang="en-US" sz="2000" b="1"/>
          </a:p>
          <a:p>
            <a:r>
              <a:rPr lang="en-US" sz="2000"/>
              <a:t>Back end:</a:t>
            </a:r>
            <a:r>
              <a:rPr lang="en-US" sz="2000" b="1"/>
              <a:t> </a:t>
            </a:r>
            <a:r>
              <a:rPr lang="en-US" sz="2000"/>
              <a:t>It maps IR onto the target machine</a:t>
            </a:r>
          </a:p>
        </p:txBody>
      </p:sp>
      <p:pic>
        <p:nvPicPr>
          <p:cNvPr id="39940" name="Picture 5"/>
          <p:cNvPicPr>
            <a:picLocks noChangeAspect="1" noChangeArrowheads="1"/>
          </p:cNvPicPr>
          <p:nvPr/>
        </p:nvPicPr>
        <p:blipFill>
          <a:blip r:embed="rId2"/>
          <a:srcRect/>
          <a:stretch>
            <a:fillRect/>
          </a:stretch>
        </p:blipFill>
        <p:spPr bwMode="auto">
          <a:xfrm>
            <a:off x="1819275" y="3924300"/>
            <a:ext cx="5572125" cy="17145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925E3EAB-666B-48B4-8DF5-424EE4D75874}" type="slidenum">
              <a:rPr lang="en-US" smtClean="0"/>
              <a:pPr/>
              <a:t>108</a:t>
            </a:fld>
            <a:endParaRPr lang="en-US" smtClean="0"/>
          </a:p>
        </p:txBody>
      </p:sp>
      <p:sp>
        <p:nvSpPr>
          <p:cNvPr id="40963" name="Rectangle 6"/>
          <p:cNvSpPr>
            <a:spLocks noChangeArrowheads="1"/>
          </p:cNvSpPr>
          <p:nvPr/>
        </p:nvSpPr>
        <p:spPr bwMode="auto">
          <a:xfrm>
            <a:off x="457200" y="3886200"/>
            <a:ext cx="8686800" cy="2124075"/>
          </a:xfrm>
          <a:prstGeom prst="rect">
            <a:avLst/>
          </a:prstGeom>
          <a:noFill/>
          <a:ln w="9525">
            <a:noFill/>
            <a:miter lim="800000"/>
            <a:headEnd/>
            <a:tailEnd/>
          </a:ln>
        </p:spPr>
        <p:txBody>
          <a:bodyPr>
            <a:spAutoFit/>
          </a:bodyPr>
          <a:lstStyle/>
          <a:p>
            <a:r>
              <a:rPr lang="en-US" b="1"/>
              <a:t>Multipass Compilers</a:t>
            </a:r>
          </a:p>
          <a:p>
            <a:pPr algn="just"/>
            <a:endParaRPr lang="en-US"/>
          </a:p>
          <a:p>
            <a:pPr algn="just"/>
            <a:r>
              <a:rPr lang="en-US" sz="2000"/>
              <a:t>It processes the source code or syntax tree of a program several times. It divided a large program into multiple small programs and process them. It develops multiple intermediate codes. </a:t>
            </a:r>
          </a:p>
          <a:p>
            <a:pPr>
              <a:buFont typeface="Wingdings" pitchFamily="2" charset="2"/>
              <a:buNone/>
            </a:pPr>
            <a:endParaRPr lang="en-US"/>
          </a:p>
        </p:txBody>
      </p:sp>
      <p:pic>
        <p:nvPicPr>
          <p:cNvPr id="40964" name="Picture 5"/>
          <p:cNvPicPr>
            <a:picLocks noGrp="1" noChangeAspect="1" noChangeArrowheads="1"/>
          </p:cNvPicPr>
          <p:nvPr>
            <p:ph idx="1"/>
          </p:nvPr>
        </p:nvPicPr>
        <p:blipFill>
          <a:blip r:embed="rId2"/>
          <a:srcRect/>
          <a:stretch>
            <a:fillRect/>
          </a:stretch>
        </p:blipFill>
        <p:spPr>
          <a:xfrm>
            <a:off x="1709738" y="1295400"/>
            <a:ext cx="5724525" cy="2466975"/>
          </a:xfrm>
          <a:noFill/>
        </p:spPr>
      </p:pic>
    </p:spTree>
  </p:cSld>
  <p:clrMapOvr>
    <a:masterClrMapping/>
  </p:clrMapOvr>
  <p:transition>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A3B78E45-E024-4937-9093-4E87AAC1EAE9}" type="slidenum">
              <a:rPr lang="en-US" smtClean="0"/>
              <a:pPr/>
              <a:t>109</a:t>
            </a:fld>
            <a:endParaRPr lang="en-US" smtClean="0"/>
          </a:p>
        </p:txBody>
      </p:sp>
      <p:pic>
        <p:nvPicPr>
          <p:cNvPr id="41987" name="Picture 8"/>
          <p:cNvPicPr>
            <a:picLocks noChangeAspect="1" noChangeArrowheads="1"/>
          </p:cNvPicPr>
          <p:nvPr/>
        </p:nvPicPr>
        <p:blipFill>
          <a:blip r:embed="rId2"/>
          <a:srcRect/>
          <a:stretch>
            <a:fillRect/>
          </a:stretch>
        </p:blipFill>
        <p:spPr bwMode="auto">
          <a:xfrm>
            <a:off x="1481138" y="2033588"/>
            <a:ext cx="6181725" cy="27908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p>
            <a:fld id="{CCD1BD28-2CF4-43D4-88E7-FEE25D178204}" type="slidenum">
              <a:rPr lang="en-US" smtClean="0"/>
              <a:pPr/>
              <a:t>11</a:t>
            </a:fld>
            <a:endParaRPr lang="en-US" smtClean="0"/>
          </a:p>
        </p:txBody>
      </p:sp>
      <p:sp>
        <p:nvSpPr>
          <p:cNvPr id="11" name="Content Placeholder 10"/>
          <p:cNvSpPr>
            <a:spLocks noGrp="1"/>
          </p:cNvSpPr>
          <p:nvPr>
            <p:ph idx="1"/>
          </p:nvPr>
        </p:nvSpPr>
        <p:spPr/>
        <p:txBody>
          <a:bodyPr/>
          <a:lstStyle/>
          <a:p>
            <a:pPr algn="just">
              <a:buFont typeface="Wingdings" pitchFamily="2" charset="2"/>
              <a:buNone/>
              <a:defRPr/>
            </a:pPr>
            <a:r>
              <a:rPr lang="en-IN" sz="1600" b="1" dirty="0" smtClean="0">
                <a:latin typeface="Cambria" pitchFamily="18" charset="0"/>
                <a:ea typeface="Cambria" pitchFamily="18" charset="0"/>
              </a:rPr>
              <a:t>Assembler</a:t>
            </a:r>
          </a:p>
          <a:p>
            <a:pPr algn="just">
              <a:buFont typeface="Wingdings" pitchFamily="2" charset="2"/>
              <a:buNone/>
              <a:defRPr/>
            </a:pPr>
            <a:endParaRPr lang="en-IN" sz="1600" b="1" dirty="0" smtClean="0">
              <a:latin typeface="Cambria" pitchFamily="18" charset="0"/>
              <a:ea typeface="Cambria" pitchFamily="18" charset="0"/>
            </a:endParaRPr>
          </a:p>
          <a:p>
            <a:pPr algn="just">
              <a:buFont typeface="Arial" pitchFamily="34" charset="0"/>
              <a:buChar char="•"/>
              <a:defRPr/>
            </a:pPr>
            <a:r>
              <a:rPr lang="en-IN" sz="1600" dirty="0" smtClean="0">
                <a:latin typeface="Cambria" pitchFamily="18" charset="0"/>
                <a:ea typeface="Cambria" pitchFamily="18" charset="0"/>
              </a:rPr>
              <a:t>An assembler is  a translator used to translate assembly language to machine language. </a:t>
            </a:r>
          </a:p>
          <a:p>
            <a:pPr algn="just">
              <a:buFont typeface="Arial" pitchFamily="34" charset="0"/>
              <a:buChar char="•"/>
              <a:defRPr/>
            </a:pPr>
            <a:endParaRPr lang="en-US" sz="1600" dirty="0" smtClean="0">
              <a:latin typeface="Cambria" pitchFamily="18" charset="0"/>
              <a:ea typeface="Cambria" pitchFamily="18" charset="0"/>
            </a:endParaRPr>
          </a:p>
          <a:p>
            <a:pPr algn="just">
              <a:buFont typeface="Arial" pitchFamily="34" charset="0"/>
              <a:buChar char="•"/>
              <a:defRPr/>
            </a:pPr>
            <a:r>
              <a:rPr lang="en-IN" sz="1600" dirty="0" smtClean="0">
                <a:latin typeface="Cambria" pitchFamily="18" charset="0"/>
                <a:ea typeface="Cambria" pitchFamily="18" charset="0"/>
              </a:rPr>
              <a:t>Assembly language is difficult to understand and Write, as it is a low-level programming language.  </a:t>
            </a:r>
            <a:endParaRPr lang="en-US" sz="1600" dirty="0" smtClean="0">
              <a:latin typeface="Cambria" pitchFamily="18" charset="0"/>
              <a:ea typeface="Cambria" pitchFamily="18" charset="0"/>
            </a:endParaRPr>
          </a:p>
          <a:p>
            <a:pPr marL="12700" algn="just" fontAlgn="auto">
              <a:lnSpc>
                <a:spcPts val="1390"/>
              </a:lnSpc>
              <a:spcBef>
                <a:spcPts val="100"/>
              </a:spcBef>
              <a:spcAft>
                <a:spcPts val="0"/>
              </a:spcAft>
              <a:buFont typeface="Wingdings" pitchFamily="2" charset="2"/>
              <a:buNone/>
              <a:defRPr/>
            </a:pPr>
            <a:endParaRPr lang="en-US" sz="1600" b="1" spc="-5" dirty="0" smtClean="0">
              <a:solidFill>
                <a:srgbClr val="202020"/>
              </a:solidFill>
              <a:latin typeface="Cambria" pitchFamily="18" charset="0"/>
              <a:ea typeface="Cambria" pitchFamily="18" charset="0"/>
              <a:cs typeface="Times New Roman"/>
            </a:endParaRPr>
          </a:p>
          <a:p>
            <a:pPr marL="12700" algn="just" fontAlgn="auto">
              <a:lnSpc>
                <a:spcPts val="1390"/>
              </a:lnSpc>
              <a:spcBef>
                <a:spcPts val="100"/>
              </a:spcBef>
              <a:spcAft>
                <a:spcPts val="0"/>
              </a:spcAft>
              <a:buFont typeface="Wingdings" pitchFamily="2" charset="2"/>
              <a:buNone/>
              <a:defRPr/>
            </a:pPr>
            <a:endParaRPr lang="en-US" sz="1600" b="1" spc="-5" dirty="0" smtClean="0">
              <a:solidFill>
                <a:srgbClr val="202020"/>
              </a:solidFill>
              <a:latin typeface="Cambria" pitchFamily="18" charset="0"/>
              <a:ea typeface="Cambria" pitchFamily="18" charset="0"/>
              <a:cs typeface="Times New Roman"/>
            </a:endParaRPr>
          </a:p>
          <a:p>
            <a:pPr marL="12700" algn="just" fontAlgn="auto">
              <a:lnSpc>
                <a:spcPts val="1390"/>
              </a:lnSpc>
              <a:spcBef>
                <a:spcPts val="100"/>
              </a:spcBef>
              <a:spcAft>
                <a:spcPts val="0"/>
              </a:spcAft>
              <a:buFont typeface="Wingdings" pitchFamily="2" charset="2"/>
              <a:buNone/>
              <a:defRPr/>
            </a:pPr>
            <a:r>
              <a:rPr lang="en-US" sz="1600" b="1" spc="-5" dirty="0" smtClean="0">
                <a:solidFill>
                  <a:srgbClr val="202020"/>
                </a:solidFill>
                <a:latin typeface="Cambria" pitchFamily="18" charset="0"/>
                <a:ea typeface="Cambria" pitchFamily="18" charset="0"/>
                <a:cs typeface="Times New Roman"/>
              </a:rPr>
              <a:t> </a:t>
            </a:r>
          </a:p>
          <a:p>
            <a:pPr marL="12700" algn="just" fontAlgn="auto">
              <a:lnSpc>
                <a:spcPts val="1390"/>
              </a:lnSpc>
              <a:spcBef>
                <a:spcPts val="100"/>
              </a:spcBef>
              <a:spcAft>
                <a:spcPts val="0"/>
              </a:spcAft>
              <a:buFont typeface="Wingdings" pitchFamily="2" charset="2"/>
              <a:buNone/>
              <a:defRPr/>
            </a:pPr>
            <a:r>
              <a:rPr lang="en-US" sz="1600" b="1" spc="-5" dirty="0" smtClean="0">
                <a:solidFill>
                  <a:srgbClr val="202020"/>
                </a:solidFill>
                <a:latin typeface="Cambria" pitchFamily="18" charset="0"/>
                <a:ea typeface="Cambria" pitchFamily="18" charset="0"/>
                <a:cs typeface="Times New Roman"/>
              </a:rPr>
              <a:t> Loader</a:t>
            </a:r>
            <a:r>
              <a:rPr lang="en-US" sz="1600" b="1" spc="-20" dirty="0" smtClean="0">
                <a:solidFill>
                  <a:srgbClr val="202020"/>
                </a:solidFill>
                <a:latin typeface="Cambria" pitchFamily="18" charset="0"/>
                <a:ea typeface="Cambria" pitchFamily="18" charset="0"/>
                <a:cs typeface="Times New Roman"/>
              </a:rPr>
              <a:t> </a:t>
            </a:r>
            <a:r>
              <a:rPr lang="en-US" sz="1600" b="1" spc="-5" dirty="0" smtClean="0">
                <a:solidFill>
                  <a:srgbClr val="202020"/>
                </a:solidFill>
                <a:latin typeface="Cambria" pitchFamily="18" charset="0"/>
                <a:ea typeface="Cambria" pitchFamily="18" charset="0"/>
                <a:cs typeface="Times New Roman"/>
              </a:rPr>
              <a:t>and</a:t>
            </a:r>
            <a:r>
              <a:rPr lang="en-US" sz="1600" b="1" spc="-15" dirty="0" smtClean="0">
                <a:solidFill>
                  <a:srgbClr val="202020"/>
                </a:solidFill>
                <a:latin typeface="Cambria" pitchFamily="18" charset="0"/>
                <a:ea typeface="Cambria" pitchFamily="18" charset="0"/>
                <a:cs typeface="Times New Roman"/>
              </a:rPr>
              <a:t> </a:t>
            </a:r>
            <a:r>
              <a:rPr lang="en-US" sz="1600" b="1" spc="-5" dirty="0" smtClean="0">
                <a:solidFill>
                  <a:srgbClr val="202020"/>
                </a:solidFill>
                <a:latin typeface="Cambria" pitchFamily="18" charset="0"/>
                <a:ea typeface="Cambria" pitchFamily="18" charset="0"/>
                <a:cs typeface="Times New Roman"/>
              </a:rPr>
              <a:t>Link-editor</a:t>
            </a:r>
            <a:endParaRPr lang="en-US" sz="1600" b="1" dirty="0" smtClean="0">
              <a:latin typeface="Cambria" pitchFamily="18" charset="0"/>
              <a:ea typeface="Cambria" pitchFamily="18" charset="0"/>
              <a:cs typeface="Times New Roman"/>
            </a:endParaRPr>
          </a:p>
          <a:p>
            <a:pPr marL="104139" algn="just" fontAlgn="auto">
              <a:lnSpc>
                <a:spcPts val="1390"/>
              </a:lnSpc>
              <a:spcBef>
                <a:spcPts val="0"/>
              </a:spcBef>
              <a:spcAft>
                <a:spcPts val="0"/>
              </a:spcAft>
              <a:defRPr/>
            </a:pPr>
            <a:endParaRPr lang="en-US" sz="1600" spc="-35" dirty="0" smtClean="0">
              <a:solidFill>
                <a:srgbClr val="202020"/>
              </a:solidFill>
              <a:latin typeface="Cambria" pitchFamily="18" charset="0"/>
              <a:ea typeface="Cambria" pitchFamily="18" charset="0"/>
              <a:cs typeface="Times New Roman"/>
            </a:endParaRPr>
          </a:p>
          <a:p>
            <a:pPr marL="373063" algn="just">
              <a:lnSpc>
                <a:spcPct val="96000"/>
              </a:lnSpc>
              <a:buFont typeface="Wingdings" pitchFamily="2" charset="2"/>
              <a:buNone/>
              <a:defRPr/>
            </a:pPr>
            <a:r>
              <a:rPr lang="en-US" sz="1600" dirty="0" smtClean="0">
                <a:solidFill>
                  <a:srgbClr val="202020"/>
                </a:solidFill>
                <a:latin typeface="Cambria" pitchFamily="18" charset="0"/>
                <a:ea typeface="Cambria" pitchFamily="18" charset="0"/>
                <a:cs typeface="Times New Roman" pitchFamily="18" charset="0"/>
              </a:rPr>
              <a:t> A loader is a program that places programs into memory and prepares them for  </a:t>
            </a:r>
          </a:p>
          <a:p>
            <a:pPr marL="373063" algn="just">
              <a:lnSpc>
                <a:spcPct val="96000"/>
              </a:lnSpc>
              <a:buFont typeface="Wingdings" pitchFamily="2" charset="2"/>
              <a:buNone/>
              <a:defRPr/>
            </a:pPr>
            <a:r>
              <a:rPr lang="en-US" sz="1600" dirty="0" smtClean="0">
                <a:solidFill>
                  <a:srgbClr val="202020"/>
                </a:solidFill>
                <a:latin typeface="Cambria" pitchFamily="18" charset="0"/>
                <a:ea typeface="Cambria" pitchFamily="18" charset="0"/>
                <a:cs typeface="Times New Roman" pitchFamily="18" charset="0"/>
              </a:rPr>
              <a:t> execution. </a:t>
            </a:r>
            <a:endParaRPr lang="en-US" sz="1600" dirty="0" smtClean="0">
              <a:latin typeface="Cambria" pitchFamily="18" charset="0"/>
              <a:ea typeface="Cambria" pitchFamily="18" charset="0"/>
            </a:endParaRPr>
          </a:p>
          <a:p>
            <a:pPr algn="just">
              <a:buFont typeface="Wingdings" pitchFamily="2" charset="2"/>
              <a:buNone/>
              <a:defRPr/>
            </a:pPr>
            <a:endParaRPr lang="en-US" sz="1600" dirty="0" smtClean="0">
              <a:latin typeface="Cambria" pitchFamily="18" charset="0"/>
              <a:ea typeface="Cambria" pitchFamily="18" charset="0"/>
            </a:endParaRPr>
          </a:p>
          <a:p>
            <a:pPr algn="just">
              <a:buFont typeface="Wingdings" pitchFamily="2" charset="2"/>
              <a:buNone/>
              <a:defRPr/>
            </a:pPr>
            <a:endParaRPr lang="en-US" sz="1600" dirty="0" smtClean="0">
              <a:latin typeface="Cambria" pitchFamily="18" charset="0"/>
              <a:ea typeface="Cambria" pitchFamily="18" charset="0"/>
            </a:endParaRPr>
          </a:p>
          <a:p>
            <a:pPr algn="just">
              <a:defRPr/>
            </a:pPr>
            <a:endParaRPr lang="en-US" sz="1600" dirty="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289B38D6-E99B-47EE-8F1B-F6EB3BF4CBC0}" type="slidenum">
              <a:rPr lang="en-US" smtClean="0"/>
              <a:pPr/>
              <a:t>110</a:t>
            </a:fld>
            <a:endParaRPr lang="en-US" smtClean="0"/>
          </a:p>
        </p:txBody>
      </p:sp>
      <p:graphicFrame>
        <p:nvGraphicFramePr>
          <p:cNvPr id="7" name="Content Placeholder 6"/>
          <p:cNvGraphicFramePr>
            <a:graphicFrameLocks noGrp="1"/>
          </p:cNvGraphicFramePr>
          <p:nvPr>
            <p:ph idx="1"/>
          </p:nvPr>
        </p:nvGraphicFramePr>
        <p:xfrm>
          <a:off x="381000" y="1295400"/>
          <a:ext cx="8534400" cy="5154196"/>
        </p:xfrm>
        <a:graphic>
          <a:graphicData uri="http://schemas.openxmlformats.org/drawingml/2006/table">
            <a:tbl>
              <a:tblPr firstRow="1" bandRow="1">
                <a:tableStyleId>{5C22544A-7EE6-4342-B048-85BDC9FD1C3A}</a:tableStyleId>
              </a:tblPr>
              <a:tblGrid>
                <a:gridCol w="4267200"/>
                <a:gridCol w="4267200"/>
              </a:tblGrid>
              <a:tr h="688867">
                <a:tc>
                  <a:txBody>
                    <a:bodyPr/>
                    <a:lstStyle/>
                    <a:p>
                      <a:pPr marL="0" marR="0" algn="ctr">
                        <a:lnSpc>
                          <a:spcPct val="115000"/>
                        </a:lnSpc>
                        <a:spcBef>
                          <a:spcPts val="0"/>
                        </a:spcBef>
                        <a:spcAft>
                          <a:spcPts val="0"/>
                        </a:spcAft>
                      </a:pPr>
                      <a:r>
                        <a:rPr lang="en-IN" sz="2400" b="0" dirty="0">
                          <a:solidFill>
                            <a:srgbClr val="C0504D"/>
                          </a:solidFill>
                          <a:latin typeface="+mn-lt"/>
                          <a:ea typeface="Times New Roman"/>
                        </a:rPr>
                        <a:t>COMPILER</a:t>
                      </a:r>
                      <a:endParaRPr lang="en-US" sz="2400" b="0" dirty="0">
                        <a:latin typeface="+mn-lt"/>
                        <a:ea typeface="Times New Roman"/>
                      </a:endParaRPr>
                    </a:p>
                  </a:txBody>
                  <a:tcPr marL="68580" marR="68580" marT="0" marB="0"/>
                </a:tc>
                <a:tc>
                  <a:txBody>
                    <a:bodyPr/>
                    <a:lstStyle/>
                    <a:p>
                      <a:pPr marL="0" marR="0" algn="ctr">
                        <a:lnSpc>
                          <a:spcPct val="115000"/>
                        </a:lnSpc>
                        <a:spcBef>
                          <a:spcPts val="0"/>
                        </a:spcBef>
                        <a:spcAft>
                          <a:spcPts val="0"/>
                        </a:spcAft>
                      </a:pPr>
                      <a:r>
                        <a:rPr lang="en-IN" sz="2400" b="0" dirty="0">
                          <a:solidFill>
                            <a:srgbClr val="C0504D"/>
                          </a:solidFill>
                          <a:latin typeface="+mn-lt"/>
                          <a:ea typeface="Times New Roman"/>
                        </a:rPr>
                        <a:t>INTERPRETER</a:t>
                      </a:r>
                      <a:endParaRPr lang="en-US" sz="2400" b="0" dirty="0">
                        <a:latin typeface="+mn-lt"/>
                        <a:ea typeface="Times New Roman"/>
                      </a:endParaRPr>
                    </a:p>
                  </a:txBody>
                  <a:tcPr marL="68580" marR="68580" marT="0" marB="0"/>
                </a:tc>
              </a:tr>
              <a:tr h="716232">
                <a:tc>
                  <a:txBody>
                    <a:bodyPr/>
                    <a:lstStyle/>
                    <a:p>
                      <a:pPr marL="0" marR="0" indent="-6985">
                        <a:lnSpc>
                          <a:spcPct val="115000"/>
                        </a:lnSpc>
                        <a:spcBef>
                          <a:spcPts val="0"/>
                        </a:spcBef>
                        <a:spcAft>
                          <a:spcPts val="0"/>
                        </a:spcAft>
                      </a:pPr>
                      <a:r>
                        <a:rPr lang="en-IN" sz="1600" dirty="0">
                          <a:solidFill>
                            <a:schemeClr val="tx1"/>
                          </a:solidFill>
                          <a:latin typeface="+mn-lt"/>
                          <a:ea typeface="Times New Roman"/>
                        </a:rPr>
                        <a:t>It considers the complete </a:t>
                      </a:r>
                      <a:r>
                        <a:rPr lang="en-IN" sz="1600" dirty="0" smtClean="0">
                          <a:solidFill>
                            <a:schemeClr val="tx1"/>
                          </a:solidFill>
                          <a:latin typeface="+mn-lt"/>
                          <a:ea typeface="Times New Roman"/>
                        </a:rPr>
                        <a:t>program </a:t>
                      </a:r>
                      <a:r>
                        <a:rPr lang="en-IN" sz="1600" dirty="0">
                          <a:solidFill>
                            <a:schemeClr val="tx1"/>
                          </a:solidFill>
                          <a:latin typeface="+mn-lt"/>
                          <a:ea typeface="Times New Roman"/>
                        </a:rPr>
                        <a:t>as input for converting to machine code.</a:t>
                      </a:r>
                      <a:endParaRPr lang="en-US" sz="1600" dirty="0">
                        <a:solidFill>
                          <a:schemeClr val="tx1"/>
                        </a:solidFill>
                        <a:latin typeface="+mn-lt"/>
                        <a:ea typeface="Times New Roman"/>
                      </a:endParaRPr>
                    </a:p>
                  </a:txBody>
                  <a:tcPr marL="68580" marR="68580" marT="0" marB="0"/>
                </a:tc>
                <a:tc>
                  <a:txBody>
                    <a:bodyPr/>
                    <a:lstStyle/>
                    <a:p>
                      <a:pPr marL="98425" marR="0">
                        <a:lnSpc>
                          <a:spcPct val="115000"/>
                        </a:lnSpc>
                        <a:spcBef>
                          <a:spcPts val="0"/>
                        </a:spcBef>
                        <a:spcAft>
                          <a:spcPts val="0"/>
                        </a:spcAft>
                      </a:pPr>
                      <a:r>
                        <a:rPr lang="en-IN" sz="1600">
                          <a:solidFill>
                            <a:schemeClr val="tx1"/>
                          </a:solidFill>
                          <a:latin typeface="+mn-lt"/>
                          <a:ea typeface="Times New Roman"/>
                        </a:rPr>
                        <a:t>It considers 1 statement in your program at a time as input for converting to machine code.</a:t>
                      </a:r>
                      <a:endParaRPr lang="en-US" sz="1600">
                        <a:solidFill>
                          <a:schemeClr val="tx1"/>
                        </a:solidFill>
                        <a:latin typeface="+mn-lt"/>
                        <a:ea typeface="Times New Roman"/>
                      </a:endParaRPr>
                    </a:p>
                  </a:txBody>
                  <a:tcPr marL="68580" marR="68580" marT="0" marB="0"/>
                </a:tc>
              </a:tr>
              <a:tr h="688867">
                <a:tc>
                  <a:txBody>
                    <a:bodyPr/>
                    <a:lstStyle/>
                    <a:p>
                      <a:pPr marL="0" marR="0">
                        <a:lnSpc>
                          <a:spcPct val="115000"/>
                        </a:lnSpc>
                        <a:spcBef>
                          <a:spcPts val="0"/>
                        </a:spcBef>
                        <a:spcAft>
                          <a:spcPts val="0"/>
                        </a:spcAft>
                      </a:pPr>
                      <a:r>
                        <a:rPr lang="en-IN" sz="1600" dirty="0">
                          <a:solidFill>
                            <a:schemeClr val="tx1"/>
                          </a:solidFill>
                          <a:latin typeface="+mn-lt"/>
                          <a:ea typeface="Times New Roman"/>
                        </a:rPr>
                        <a:t>Faster execution of control statements as compared to the interpreter.</a:t>
                      </a:r>
                      <a:endParaRPr lang="en-US" sz="1600" dirty="0">
                        <a:solidFill>
                          <a:schemeClr val="tx1"/>
                        </a:solidFill>
                        <a:latin typeface="+mn-lt"/>
                        <a:ea typeface="Times New Roman"/>
                      </a:endParaRPr>
                    </a:p>
                  </a:txBody>
                  <a:tcPr marL="68580" marR="68580" marT="0" marB="0"/>
                </a:tc>
                <a:tc>
                  <a:txBody>
                    <a:bodyPr/>
                    <a:lstStyle/>
                    <a:p>
                      <a:pPr marL="98425" marR="0">
                        <a:lnSpc>
                          <a:spcPct val="115000"/>
                        </a:lnSpc>
                        <a:spcBef>
                          <a:spcPts val="0"/>
                        </a:spcBef>
                        <a:spcAft>
                          <a:spcPts val="0"/>
                        </a:spcAft>
                      </a:pPr>
                      <a:r>
                        <a:rPr lang="en-IN" sz="1600" dirty="0">
                          <a:solidFill>
                            <a:schemeClr val="tx1"/>
                          </a:solidFill>
                          <a:latin typeface="+mn-lt"/>
                          <a:ea typeface="Times New Roman"/>
                        </a:rPr>
                        <a:t>Slower execution of control statements as compared to the compiler</a:t>
                      </a:r>
                      <a:endParaRPr lang="en-US" sz="1600" dirty="0">
                        <a:solidFill>
                          <a:schemeClr val="tx1"/>
                        </a:solidFill>
                        <a:latin typeface="+mn-lt"/>
                        <a:ea typeface="Times New Roman"/>
                      </a:endParaRPr>
                    </a:p>
                  </a:txBody>
                  <a:tcPr marL="68580" marR="68580" marT="0" marB="0"/>
                </a:tc>
              </a:tr>
              <a:tr h="716232">
                <a:tc>
                  <a:txBody>
                    <a:bodyPr/>
                    <a:lstStyle/>
                    <a:p>
                      <a:pPr marL="83185" marR="0">
                        <a:lnSpc>
                          <a:spcPct val="115000"/>
                        </a:lnSpc>
                        <a:spcBef>
                          <a:spcPts val="0"/>
                        </a:spcBef>
                        <a:spcAft>
                          <a:spcPts val="0"/>
                        </a:spcAft>
                      </a:pPr>
                      <a:r>
                        <a:rPr lang="en-IN" sz="1600" dirty="0">
                          <a:solidFill>
                            <a:schemeClr val="tx1"/>
                          </a:solidFill>
                          <a:latin typeface="+mn-lt"/>
                          <a:ea typeface="Times New Roman"/>
                        </a:rPr>
                        <a:t>Detected errors in the program get displayed after the entire program is read by compiler.</a:t>
                      </a:r>
                      <a:endParaRPr lang="en-US" sz="1600" dirty="0">
                        <a:solidFill>
                          <a:schemeClr val="tx1"/>
                        </a:solidFill>
                        <a:latin typeface="+mn-lt"/>
                        <a:ea typeface="Times New Roman"/>
                      </a:endParaRPr>
                    </a:p>
                  </a:txBody>
                  <a:tcPr marL="68580" marR="68580" marT="0" marB="0"/>
                </a:tc>
                <a:tc>
                  <a:txBody>
                    <a:bodyPr/>
                    <a:lstStyle/>
                    <a:p>
                      <a:pPr marL="98425" marR="0">
                        <a:lnSpc>
                          <a:spcPct val="115000"/>
                        </a:lnSpc>
                        <a:spcBef>
                          <a:spcPts val="0"/>
                        </a:spcBef>
                        <a:spcAft>
                          <a:spcPts val="0"/>
                        </a:spcAft>
                      </a:pPr>
                      <a:r>
                        <a:rPr lang="en-IN" sz="1600" dirty="0">
                          <a:solidFill>
                            <a:schemeClr val="tx1"/>
                          </a:solidFill>
                          <a:latin typeface="+mn-lt"/>
                          <a:ea typeface="Times New Roman"/>
                        </a:rPr>
                        <a:t>Detected errors in the program get displayed after each instruction read by the interpreter</a:t>
                      </a:r>
                      <a:endParaRPr lang="en-US" sz="1600" dirty="0">
                        <a:solidFill>
                          <a:schemeClr val="tx1"/>
                        </a:solidFill>
                        <a:latin typeface="+mn-lt"/>
                        <a:ea typeface="Times New Roman"/>
                      </a:endParaRPr>
                    </a:p>
                  </a:txBody>
                  <a:tcPr marL="68580" marR="68580" marT="0" marB="0"/>
                </a:tc>
              </a:tr>
              <a:tr h="688867">
                <a:tc>
                  <a:txBody>
                    <a:bodyPr/>
                    <a:lstStyle/>
                    <a:p>
                      <a:pPr marL="457200" marR="0" indent="-374015" algn="l" defTabSz="914400" rtl="0" eaLnBrk="1" fontAlgn="auto" latinLnBrk="0" hangingPunct="1">
                        <a:lnSpc>
                          <a:spcPct val="115000"/>
                        </a:lnSpc>
                        <a:spcBef>
                          <a:spcPts val="0"/>
                        </a:spcBef>
                        <a:spcAft>
                          <a:spcPts val="0"/>
                        </a:spcAft>
                        <a:buClrTx/>
                        <a:buSzTx/>
                        <a:buFontTx/>
                        <a:buNone/>
                        <a:tabLst/>
                        <a:defRPr/>
                      </a:pPr>
                      <a:r>
                        <a:rPr lang="en-US" sz="1600" b="0" i="0" kern="1200" dirty="0" smtClean="0">
                          <a:solidFill>
                            <a:schemeClr val="dk1"/>
                          </a:solidFill>
                          <a:latin typeface="+mn-lt"/>
                          <a:ea typeface="+mn-ea"/>
                          <a:cs typeface="+mn-cs"/>
                        </a:rPr>
                        <a:t>Compiler is based on translation linking-loading model.</a:t>
                      </a:r>
                    </a:p>
                    <a:p>
                      <a:pPr marL="457200" marR="0" indent="-374015">
                        <a:lnSpc>
                          <a:spcPct val="115000"/>
                        </a:lnSpc>
                        <a:spcBef>
                          <a:spcPts val="0"/>
                        </a:spcBef>
                        <a:spcAft>
                          <a:spcPts val="0"/>
                        </a:spcAft>
                      </a:pPr>
                      <a:endParaRPr lang="en-US" sz="1600" dirty="0">
                        <a:solidFill>
                          <a:schemeClr val="tx1"/>
                        </a:solidFill>
                        <a:latin typeface="+mn-lt"/>
                        <a:ea typeface="Times New Roman"/>
                      </a:endParaRPr>
                    </a:p>
                  </a:txBody>
                  <a:tcPr marL="68580" marR="68580" marT="0" marB="0"/>
                </a:tc>
                <a:tc>
                  <a:txBody>
                    <a:bodyPr/>
                    <a:lstStyle/>
                    <a:p>
                      <a:pPr marL="0" marR="0">
                        <a:lnSpc>
                          <a:spcPct val="115000"/>
                        </a:lnSpc>
                        <a:spcBef>
                          <a:spcPts val="0"/>
                        </a:spcBef>
                        <a:spcAft>
                          <a:spcPts val="1200"/>
                        </a:spcAft>
                      </a:pPr>
                      <a:r>
                        <a:rPr lang="en-US" sz="1600" b="0" i="0" kern="1200" dirty="0" smtClean="0">
                          <a:solidFill>
                            <a:schemeClr val="dk1"/>
                          </a:solidFill>
                          <a:latin typeface="+mn-lt"/>
                          <a:ea typeface="+mn-ea"/>
                          <a:cs typeface="+mn-cs"/>
                        </a:rPr>
                        <a:t>Interpreter is based on Interpretation Method.</a:t>
                      </a:r>
                      <a:endParaRPr lang="en-US" sz="1600" dirty="0">
                        <a:solidFill>
                          <a:schemeClr val="tx1"/>
                        </a:solidFill>
                        <a:latin typeface="+mn-lt"/>
                        <a:ea typeface="Times New Roman"/>
                        <a:cs typeface="Times New Roman"/>
                      </a:endParaRPr>
                    </a:p>
                  </a:txBody>
                  <a:tcPr marL="68580" marR="68580" marT="0" marB="0"/>
                </a:tc>
              </a:tr>
              <a:tr h="688867">
                <a:tc>
                  <a:txBody>
                    <a:bodyPr/>
                    <a:lstStyle/>
                    <a:p>
                      <a:pPr marL="220979">
                        <a:lnSpc>
                          <a:spcPts val="2100"/>
                        </a:lnSpc>
                      </a:pPr>
                      <a:r>
                        <a:rPr sz="1600" b="0" spc="-25" dirty="0">
                          <a:solidFill>
                            <a:schemeClr val="accent4"/>
                          </a:solidFill>
                          <a:latin typeface="+mn-lt"/>
                          <a:cs typeface="Calibri"/>
                        </a:rPr>
                        <a:t>Intermediate</a:t>
                      </a:r>
                      <a:r>
                        <a:rPr sz="1600" b="0" spc="-90" dirty="0">
                          <a:solidFill>
                            <a:schemeClr val="accent4"/>
                          </a:solidFill>
                          <a:latin typeface="+mn-lt"/>
                          <a:cs typeface="Calibri"/>
                        </a:rPr>
                        <a:t> </a:t>
                      </a:r>
                      <a:r>
                        <a:rPr sz="1600" b="0" dirty="0">
                          <a:solidFill>
                            <a:schemeClr val="accent4"/>
                          </a:solidFill>
                          <a:latin typeface="+mn-lt"/>
                          <a:cs typeface="Calibri"/>
                        </a:rPr>
                        <a:t>object</a:t>
                      </a:r>
                      <a:r>
                        <a:rPr sz="1600" b="0" spc="-60" dirty="0">
                          <a:solidFill>
                            <a:schemeClr val="accent4"/>
                          </a:solidFill>
                          <a:latin typeface="+mn-lt"/>
                          <a:cs typeface="Calibri"/>
                        </a:rPr>
                        <a:t> </a:t>
                      </a:r>
                      <a:r>
                        <a:rPr sz="1600" b="0" spc="-5" dirty="0">
                          <a:solidFill>
                            <a:schemeClr val="accent4"/>
                          </a:solidFill>
                          <a:latin typeface="+mn-lt"/>
                          <a:cs typeface="Calibri"/>
                        </a:rPr>
                        <a:t>code</a:t>
                      </a:r>
                      <a:r>
                        <a:rPr sz="1600" b="0" spc="-30" dirty="0">
                          <a:solidFill>
                            <a:schemeClr val="accent4"/>
                          </a:solidFill>
                          <a:latin typeface="+mn-lt"/>
                          <a:cs typeface="Calibri"/>
                        </a:rPr>
                        <a:t> </a:t>
                      </a:r>
                      <a:r>
                        <a:rPr sz="1600" b="0" spc="-15" dirty="0">
                          <a:solidFill>
                            <a:schemeClr val="accent4"/>
                          </a:solidFill>
                          <a:latin typeface="+mn-lt"/>
                          <a:cs typeface="Calibri"/>
                        </a:rPr>
                        <a:t>is</a:t>
                      </a:r>
                      <a:endParaRPr sz="1600" b="0">
                        <a:solidFill>
                          <a:schemeClr val="accent4"/>
                        </a:solidFill>
                        <a:latin typeface="+mn-lt"/>
                        <a:cs typeface="Calibri"/>
                      </a:endParaRPr>
                    </a:p>
                    <a:p>
                      <a:pPr marL="220979">
                        <a:lnSpc>
                          <a:spcPct val="100000"/>
                        </a:lnSpc>
                      </a:pPr>
                      <a:r>
                        <a:rPr sz="1600" b="0" spc="-40" dirty="0">
                          <a:solidFill>
                            <a:schemeClr val="accent4"/>
                          </a:solidFill>
                          <a:latin typeface="+mn-lt"/>
                          <a:cs typeface="Calibri"/>
                        </a:rPr>
                        <a:t>generated</a:t>
                      </a:r>
                      <a:endParaRPr sz="1600" b="0">
                        <a:solidFill>
                          <a:schemeClr val="accent4"/>
                        </a:solidFill>
                        <a:latin typeface="+mn-lt"/>
                        <a:cs typeface="Calibri"/>
                      </a:endParaRPr>
                    </a:p>
                  </a:txBody>
                  <a:tcPr marL="0" marR="0" marT="0" marB="0"/>
                </a:tc>
                <a:tc>
                  <a:txBody>
                    <a:bodyPr/>
                    <a:lstStyle/>
                    <a:p>
                      <a:pPr marL="298450">
                        <a:lnSpc>
                          <a:spcPts val="2100"/>
                        </a:lnSpc>
                      </a:pPr>
                      <a:r>
                        <a:rPr sz="1600" b="0" dirty="0">
                          <a:solidFill>
                            <a:schemeClr val="accent4"/>
                          </a:solidFill>
                          <a:latin typeface="+mn-lt"/>
                          <a:cs typeface="Calibri"/>
                        </a:rPr>
                        <a:t>No</a:t>
                      </a:r>
                      <a:r>
                        <a:rPr sz="1600" b="0" spc="-60" dirty="0">
                          <a:solidFill>
                            <a:schemeClr val="accent4"/>
                          </a:solidFill>
                          <a:latin typeface="+mn-lt"/>
                          <a:cs typeface="Calibri"/>
                        </a:rPr>
                        <a:t> </a:t>
                      </a:r>
                      <a:r>
                        <a:rPr sz="1600" b="0" spc="-25" dirty="0">
                          <a:solidFill>
                            <a:schemeClr val="accent4"/>
                          </a:solidFill>
                          <a:latin typeface="+mn-lt"/>
                          <a:cs typeface="Calibri"/>
                        </a:rPr>
                        <a:t>intermediate</a:t>
                      </a:r>
                      <a:r>
                        <a:rPr sz="1600" b="0" spc="-80" dirty="0">
                          <a:solidFill>
                            <a:schemeClr val="accent4"/>
                          </a:solidFill>
                          <a:latin typeface="+mn-lt"/>
                          <a:cs typeface="Calibri"/>
                        </a:rPr>
                        <a:t> </a:t>
                      </a:r>
                      <a:r>
                        <a:rPr sz="1600" b="0" dirty="0">
                          <a:solidFill>
                            <a:schemeClr val="accent4"/>
                          </a:solidFill>
                          <a:latin typeface="+mn-lt"/>
                          <a:cs typeface="Calibri"/>
                        </a:rPr>
                        <a:t>object</a:t>
                      </a:r>
                      <a:endParaRPr sz="1600" b="0">
                        <a:solidFill>
                          <a:schemeClr val="accent4"/>
                        </a:solidFill>
                        <a:latin typeface="+mn-lt"/>
                        <a:cs typeface="Calibri"/>
                      </a:endParaRPr>
                    </a:p>
                    <a:p>
                      <a:pPr marL="298450">
                        <a:lnSpc>
                          <a:spcPct val="100000"/>
                        </a:lnSpc>
                      </a:pPr>
                      <a:r>
                        <a:rPr sz="1600" b="0" spc="-15" dirty="0">
                          <a:solidFill>
                            <a:schemeClr val="accent4"/>
                          </a:solidFill>
                          <a:latin typeface="+mn-lt"/>
                          <a:cs typeface="Calibri"/>
                        </a:rPr>
                        <a:t>c</a:t>
                      </a:r>
                      <a:r>
                        <a:rPr sz="1600" b="0" dirty="0">
                          <a:solidFill>
                            <a:schemeClr val="accent4"/>
                          </a:solidFill>
                          <a:latin typeface="+mn-lt"/>
                          <a:cs typeface="Calibri"/>
                        </a:rPr>
                        <a:t>ode </a:t>
                      </a:r>
                      <a:r>
                        <a:rPr sz="1600" b="0" spc="-40" dirty="0">
                          <a:solidFill>
                            <a:schemeClr val="accent4"/>
                          </a:solidFill>
                          <a:latin typeface="+mn-lt"/>
                          <a:cs typeface="Calibri"/>
                        </a:rPr>
                        <a:t> </a:t>
                      </a:r>
                      <a:r>
                        <a:rPr sz="1600" b="0" spc="-15" dirty="0">
                          <a:solidFill>
                            <a:schemeClr val="accent4"/>
                          </a:solidFill>
                          <a:latin typeface="+mn-lt"/>
                          <a:cs typeface="Calibri"/>
                        </a:rPr>
                        <a:t>i</a:t>
                      </a:r>
                      <a:r>
                        <a:rPr sz="1600" b="0" dirty="0">
                          <a:solidFill>
                            <a:schemeClr val="accent4"/>
                          </a:solidFill>
                          <a:latin typeface="+mn-lt"/>
                          <a:cs typeface="Calibri"/>
                        </a:rPr>
                        <a:t>s</a:t>
                      </a:r>
                      <a:r>
                        <a:rPr sz="1600" b="0" spc="-114" dirty="0">
                          <a:solidFill>
                            <a:schemeClr val="accent4"/>
                          </a:solidFill>
                          <a:latin typeface="+mn-lt"/>
                          <a:cs typeface="Calibri"/>
                        </a:rPr>
                        <a:t> </a:t>
                      </a:r>
                      <a:r>
                        <a:rPr sz="1600" b="0" spc="-55" dirty="0">
                          <a:solidFill>
                            <a:schemeClr val="accent4"/>
                          </a:solidFill>
                          <a:latin typeface="+mn-lt"/>
                          <a:cs typeface="Calibri"/>
                        </a:rPr>
                        <a:t>g</a:t>
                      </a:r>
                      <a:r>
                        <a:rPr sz="1600" b="0" spc="-25" dirty="0">
                          <a:solidFill>
                            <a:schemeClr val="accent4"/>
                          </a:solidFill>
                          <a:latin typeface="+mn-lt"/>
                          <a:cs typeface="Calibri"/>
                        </a:rPr>
                        <a:t>e</a:t>
                      </a:r>
                      <a:r>
                        <a:rPr sz="1600" b="0" spc="-20" dirty="0">
                          <a:solidFill>
                            <a:schemeClr val="accent4"/>
                          </a:solidFill>
                          <a:latin typeface="+mn-lt"/>
                          <a:cs typeface="Calibri"/>
                        </a:rPr>
                        <a:t>n</a:t>
                      </a:r>
                      <a:r>
                        <a:rPr sz="1600" b="0" spc="-25" dirty="0">
                          <a:solidFill>
                            <a:schemeClr val="accent4"/>
                          </a:solidFill>
                          <a:latin typeface="+mn-lt"/>
                          <a:cs typeface="Calibri"/>
                        </a:rPr>
                        <a:t>e</a:t>
                      </a:r>
                      <a:r>
                        <a:rPr sz="1600" b="0" spc="-80" dirty="0">
                          <a:solidFill>
                            <a:schemeClr val="accent4"/>
                          </a:solidFill>
                          <a:latin typeface="+mn-lt"/>
                          <a:cs typeface="Calibri"/>
                        </a:rPr>
                        <a:t>r</a:t>
                      </a:r>
                      <a:r>
                        <a:rPr sz="1600" b="0" spc="-55" dirty="0">
                          <a:solidFill>
                            <a:schemeClr val="accent4"/>
                          </a:solidFill>
                          <a:latin typeface="+mn-lt"/>
                          <a:cs typeface="Calibri"/>
                        </a:rPr>
                        <a:t>a</a:t>
                      </a:r>
                      <a:r>
                        <a:rPr sz="1600" b="0" spc="-50" dirty="0">
                          <a:solidFill>
                            <a:schemeClr val="accent4"/>
                          </a:solidFill>
                          <a:latin typeface="+mn-lt"/>
                          <a:cs typeface="Calibri"/>
                        </a:rPr>
                        <a:t>t</a:t>
                      </a:r>
                      <a:r>
                        <a:rPr sz="1600" b="0" spc="-25" dirty="0">
                          <a:solidFill>
                            <a:schemeClr val="accent4"/>
                          </a:solidFill>
                          <a:latin typeface="+mn-lt"/>
                          <a:cs typeface="Calibri"/>
                        </a:rPr>
                        <a:t>e</a:t>
                      </a:r>
                      <a:r>
                        <a:rPr sz="1600" b="0" dirty="0">
                          <a:solidFill>
                            <a:schemeClr val="accent4"/>
                          </a:solidFill>
                          <a:latin typeface="+mn-lt"/>
                          <a:cs typeface="Calibri"/>
                        </a:rPr>
                        <a:t>d</a:t>
                      </a:r>
                      <a:endParaRPr sz="1600" b="0">
                        <a:solidFill>
                          <a:schemeClr val="accent4"/>
                        </a:solidFill>
                        <a:latin typeface="+mn-lt"/>
                        <a:cs typeface="Calibri"/>
                      </a:endParaRPr>
                    </a:p>
                  </a:txBody>
                  <a:tcPr marL="0" marR="0" marT="0" marB="0"/>
                </a:tc>
              </a:tr>
              <a:tr h="688867">
                <a:tc>
                  <a:txBody>
                    <a:bodyPr/>
                    <a:lstStyle/>
                    <a:p>
                      <a:pPr marL="220979">
                        <a:lnSpc>
                          <a:spcPts val="2255"/>
                        </a:lnSpc>
                      </a:pPr>
                      <a:r>
                        <a:rPr sz="1600" b="0" dirty="0">
                          <a:solidFill>
                            <a:schemeClr val="accent4"/>
                          </a:solidFill>
                          <a:latin typeface="+mn-lt"/>
                          <a:cs typeface="Calibri"/>
                        </a:rPr>
                        <a:t>Memory</a:t>
                      </a:r>
                      <a:r>
                        <a:rPr sz="1600" b="0" spc="-35" dirty="0">
                          <a:solidFill>
                            <a:schemeClr val="accent4"/>
                          </a:solidFill>
                          <a:latin typeface="+mn-lt"/>
                          <a:cs typeface="Calibri"/>
                        </a:rPr>
                        <a:t> </a:t>
                      </a:r>
                      <a:r>
                        <a:rPr sz="1600" b="0" spc="-20" dirty="0">
                          <a:solidFill>
                            <a:schemeClr val="accent4"/>
                          </a:solidFill>
                          <a:latin typeface="+mn-lt"/>
                          <a:cs typeface="Calibri"/>
                        </a:rPr>
                        <a:t>requirement</a:t>
                      </a:r>
                      <a:r>
                        <a:rPr sz="1600" b="0" spc="-25" dirty="0">
                          <a:solidFill>
                            <a:schemeClr val="accent4"/>
                          </a:solidFill>
                          <a:latin typeface="+mn-lt"/>
                          <a:cs typeface="Calibri"/>
                        </a:rPr>
                        <a:t> </a:t>
                      </a:r>
                      <a:r>
                        <a:rPr sz="1600" b="0" spc="-5" dirty="0">
                          <a:solidFill>
                            <a:schemeClr val="accent4"/>
                          </a:solidFill>
                          <a:latin typeface="+mn-lt"/>
                          <a:cs typeface="Calibri"/>
                        </a:rPr>
                        <a:t>is</a:t>
                      </a:r>
                      <a:r>
                        <a:rPr sz="1600" b="0" spc="-105" dirty="0">
                          <a:solidFill>
                            <a:schemeClr val="accent4"/>
                          </a:solidFill>
                          <a:latin typeface="+mn-lt"/>
                          <a:cs typeface="Calibri"/>
                        </a:rPr>
                        <a:t> </a:t>
                      </a:r>
                      <a:r>
                        <a:rPr sz="1600" b="0" spc="-10" dirty="0">
                          <a:solidFill>
                            <a:schemeClr val="accent4"/>
                          </a:solidFill>
                          <a:latin typeface="+mn-lt"/>
                          <a:cs typeface="Calibri"/>
                        </a:rPr>
                        <a:t>more</a:t>
                      </a:r>
                      <a:endParaRPr sz="1600" b="0">
                        <a:solidFill>
                          <a:schemeClr val="accent4"/>
                        </a:solidFill>
                        <a:latin typeface="+mn-lt"/>
                        <a:cs typeface="Calibri"/>
                      </a:endParaRPr>
                    </a:p>
                  </a:txBody>
                  <a:tcPr marL="0" marR="0" marT="0" marB="0"/>
                </a:tc>
                <a:tc>
                  <a:txBody>
                    <a:bodyPr/>
                    <a:lstStyle/>
                    <a:p>
                      <a:pPr marL="298450">
                        <a:lnSpc>
                          <a:spcPts val="2255"/>
                        </a:lnSpc>
                      </a:pPr>
                      <a:r>
                        <a:rPr sz="1600" b="0" dirty="0">
                          <a:solidFill>
                            <a:schemeClr val="accent4"/>
                          </a:solidFill>
                          <a:latin typeface="+mn-lt"/>
                          <a:cs typeface="Calibri"/>
                        </a:rPr>
                        <a:t>Memory</a:t>
                      </a:r>
                      <a:r>
                        <a:rPr sz="1600" b="0" spc="405" dirty="0">
                          <a:solidFill>
                            <a:schemeClr val="accent4"/>
                          </a:solidFill>
                          <a:latin typeface="+mn-lt"/>
                          <a:cs typeface="Calibri"/>
                        </a:rPr>
                        <a:t> </a:t>
                      </a:r>
                      <a:r>
                        <a:rPr sz="1600" b="0" spc="-20" dirty="0">
                          <a:solidFill>
                            <a:schemeClr val="accent4"/>
                          </a:solidFill>
                          <a:latin typeface="+mn-lt"/>
                          <a:cs typeface="Calibri"/>
                        </a:rPr>
                        <a:t>requirement</a:t>
                      </a:r>
                      <a:r>
                        <a:rPr sz="1600" b="0" spc="-25" dirty="0">
                          <a:solidFill>
                            <a:schemeClr val="accent4"/>
                          </a:solidFill>
                          <a:latin typeface="+mn-lt"/>
                          <a:cs typeface="Calibri"/>
                        </a:rPr>
                        <a:t> </a:t>
                      </a:r>
                      <a:r>
                        <a:rPr sz="1600" b="0" spc="-5" dirty="0">
                          <a:solidFill>
                            <a:schemeClr val="accent4"/>
                          </a:solidFill>
                          <a:latin typeface="+mn-lt"/>
                          <a:cs typeface="Calibri"/>
                        </a:rPr>
                        <a:t>is</a:t>
                      </a:r>
                      <a:endParaRPr sz="1600" b="0">
                        <a:solidFill>
                          <a:schemeClr val="accent4"/>
                        </a:solidFill>
                        <a:latin typeface="+mn-lt"/>
                        <a:cs typeface="Calibri"/>
                      </a:endParaRPr>
                    </a:p>
                    <a:p>
                      <a:pPr marL="298450">
                        <a:lnSpc>
                          <a:spcPct val="100000"/>
                        </a:lnSpc>
                      </a:pPr>
                      <a:r>
                        <a:rPr sz="1600" b="0" spc="-10" dirty="0">
                          <a:solidFill>
                            <a:schemeClr val="accent4"/>
                          </a:solidFill>
                          <a:latin typeface="+mn-lt"/>
                          <a:cs typeface="Calibri"/>
                        </a:rPr>
                        <a:t>less</a:t>
                      </a:r>
                      <a:endParaRPr sz="1600" b="0">
                        <a:solidFill>
                          <a:schemeClr val="accent4"/>
                        </a:solidFill>
                        <a:latin typeface="+mn-lt"/>
                        <a:cs typeface="Calibri"/>
                      </a:endParaRPr>
                    </a:p>
                  </a:txBody>
                  <a:tcPr marL="0" marR="0" marT="0" marB="0"/>
                </a:tc>
              </a:tr>
            </a:tbl>
          </a:graphicData>
        </a:graphic>
      </p:graphicFrame>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5693D464-D555-4A11-99E4-5AF148F6BF71}" type="slidenum">
              <a:rPr lang="en-US" smtClean="0"/>
              <a:pPr/>
              <a:t>111</a:t>
            </a:fld>
            <a:endParaRPr lang="en-US" smtClean="0"/>
          </a:p>
        </p:txBody>
      </p:sp>
      <p:graphicFrame>
        <p:nvGraphicFramePr>
          <p:cNvPr id="6" name="Table 5"/>
          <p:cNvGraphicFramePr>
            <a:graphicFrameLocks noGrp="1"/>
          </p:cNvGraphicFramePr>
          <p:nvPr/>
        </p:nvGraphicFramePr>
        <p:xfrm>
          <a:off x="152400" y="122238"/>
          <a:ext cx="8763000" cy="6583288"/>
        </p:xfrm>
        <a:graphic>
          <a:graphicData uri="http://schemas.openxmlformats.org/drawingml/2006/table">
            <a:tbl>
              <a:tblPr/>
              <a:tblGrid>
                <a:gridCol w="1559517"/>
                <a:gridCol w="4307237"/>
                <a:gridCol w="2896246"/>
              </a:tblGrid>
              <a:tr h="3756724">
                <a:tc>
                  <a:txBody>
                    <a:bodyPr/>
                    <a:lstStyle/>
                    <a:p>
                      <a:pPr algn="just" fontAlgn="ctr" latinLnBrk="1"/>
                      <a:r>
                        <a:rPr lang="en-US" sz="1200" b="1" dirty="0"/>
                        <a:t>Programming Steps</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buFont typeface="Arial"/>
                        <a:buChar char="•"/>
                      </a:pPr>
                      <a:r>
                        <a:rPr lang="en-US" sz="1200" dirty="0"/>
                        <a:t>Create the program</a:t>
                      </a:r>
                      <a:r>
                        <a:rPr lang="en-US" sz="1200" dirty="0" smtClean="0"/>
                        <a:t>.</a:t>
                      </a:r>
                    </a:p>
                    <a:p>
                      <a:pPr algn="just" fontAlgn="ctr" latinLnBrk="1">
                        <a:buFont typeface="Arial"/>
                        <a:buChar char="•"/>
                      </a:pPr>
                      <a:endParaRPr lang="en-US" sz="1200" dirty="0"/>
                    </a:p>
                    <a:p>
                      <a:pPr algn="just" fontAlgn="ctr" latinLnBrk="1">
                        <a:buFont typeface="Arial"/>
                        <a:buChar char="•"/>
                      </a:pPr>
                      <a:r>
                        <a:rPr lang="en-US" sz="1200" dirty="0"/>
                        <a:t>Compile will </a:t>
                      </a:r>
                      <a:r>
                        <a:rPr lang="en-US" sz="1200" dirty="0" smtClean="0"/>
                        <a:t>parse</a:t>
                      </a:r>
                      <a:r>
                        <a:rPr lang="en-US" sz="1200" baseline="0" dirty="0" smtClean="0"/>
                        <a:t> </a:t>
                      </a:r>
                      <a:r>
                        <a:rPr lang="en-US" sz="1200" dirty="0" smtClean="0"/>
                        <a:t>all </a:t>
                      </a:r>
                      <a:r>
                        <a:rPr lang="en-US" sz="1200" dirty="0"/>
                        <a:t>of the language statements for its </a:t>
                      </a:r>
                      <a:endParaRPr lang="en-US" sz="1200" dirty="0" smtClean="0"/>
                    </a:p>
                    <a:p>
                      <a:pPr algn="just" fontAlgn="ctr" latinLnBrk="1">
                        <a:buFont typeface="Arial"/>
                        <a:buNone/>
                      </a:pPr>
                      <a:r>
                        <a:rPr lang="en-US" sz="1200" dirty="0" smtClean="0"/>
                        <a:t>  correctness</a:t>
                      </a:r>
                      <a:r>
                        <a:rPr lang="en-US" sz="1200" dirty="0"/>
                        <a:t>. If incorrect, throws an </a:t>
                      </a:r>
                      <a:r>
                        <a:rPr lang="en-US" sz="1200" dirty="0" smtClean="0"/>
                        <a:t>error.</a:t>
                      </a:r>
                    </a:p>
                    <a:p>
                      <a:pPr algn="just" fontAlgn="ctr" latinLnBrk="1">
                        <a:buFont typeface="Arial"/>
                        <a:buChar char="•"/>
                      </a:pPr>
                      <a:endParaRPr lang="en-US" sz="1200" dirty="0"/>
                    </a:p>
                    <a:p>
                      <a:pPr algn="just" fontAlgn="ctr" latinLnBrk="1">
                        <a:buFont typeface="Arial"/>
                        <a:buChar char="•"/>
                      </a:pPr>
                      <a:r>
                        <a:rPr lang="en-US" sz="1200" dirty="0"/>
                        <a:t>If no error, the compiler will convert source code to </a:t>
                      </a:r>
                      <a:endParaRPr lang="en-US" sz="1200" dirty="0" smtClean="0"/>
                    </a:p>
                    <a:p>
                      <a:pPr algn="just" fontAlgn="ctr" latinLnBrk="1">
                        <a:buFont typeface="Arial"/>
                        <a:buNone/>
                      </a:pPr>
                      <a:r>
                        <a:rPr lang="en-US" sz="1200" dirty="0" smtClean="0"/>
                        <a:t>Machine  code.</a:t>
                      </a:r>
                    </a:p>
                    <a:p>
                      <a:pPr algn="just" fontAlgn="ctr" latinLnBrk="1">
                        <a:buFont typeface="Arial"/>
                        <a:buChar char="•"/>
                      </a:pPr>
                      <a:endParaRPr lang="en-US" sz="1200" dirty="0"/>
                    </a:p>
                    <a:p>
                      <a:pPr algn="just" fontAlgn="ctr" latinLnBrk="1">
                        <a:buFont typeface="Arial"/>
                        <a:buChar char="•"/>
                      </a:pPr>
                      <a:r>
                        <a:rPr lang="en-US" sz="1200" dirty="0"/>
                        <a:t>It links different code files </a:t>
                      </a:r>
                      <a:r>
                        <a:rPr lang="en-US" sz="1200" dirty="0" smtClean="0"/>
                        <a:t>into </a:t>
                      </a:r>
                      <a:r>
                        <a:rPr lang="en-US" sz="1200" dirty="0" err="1"/>
                        <a:t>runnable</a:t>
                      </a:r>
                      <a:r>
                        <a:rPr lang="en-US" sz="1200" dirty="0"/>
                        <a:t> </a:t>
                      </a:r>
                      <a:r>
                        <a:rPr lang="en-US" sz="1200" dirty="0" smtClean="0"/>
                        <a:t>program</a:t>
                      </a:r>
                    </a:p>
                    <a:p>
                      <a:pPr algn="just" fontAlgn="ctr" latinLnBrk="1">
                        <a:buFont typeface="Arial"/>
                        <a:buNone/>
                      </a:pPr>
                      <a:r>
                        <a:rPr lang="en-US" sz="1200" dirty="0" smtClean="0"/>
                        <a:t>(</a:t>
                      </a:r>
                      <a:r>
                        <a:rPr lang="en-US" sz="1200" dirty="0"/>
                        <a:t>know as exe)</a:t>
                      </a:r>
                    </a:p>
                    <a:p>
                      <a:pPr algn="just" fontAlgn="ctr" latinLnBrk="1">
                        <a:buFont typeface="Arial"/>
                        <a:buChar char="•"/>
                      </a:pPr>
                      <a:r>
                        <a:rPr lang="en-US" sz="1200" dirty="0"/>
                        <a:t>Run the Program</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buFont typeface="Arial"/>
                        <a:buChar char="•"/>
                      </a:pPr>
                      <a:r>
                        <a:rPr lang="en-US" sz="1200" dirty="0"/>
                        <a:t>Create the </a:t>
                      </a:r>
                      <a:r>
                        <a:rPr lang="en-US" sz="1200" dirty="0" smtClean="0"/>
                        <a:t>Program</a:t>
                      </a:r>
                    </a:p>
                    <a:p>
                      <a:pPr algn="just" fontAlgn="ctr" latinLnBrk="1">
                        <a:buFont typeface="Arial"/>
                        <a:buChar char="•"/>
                      </a:pPr>
                      <a:endParaRPr lang="en-US" sz="1200" dirty="0"/>
                    </a:p>
                    <a:p>
                      <a:pPr algn="just" fontAlgn="ctr" latinLnBrk="1">
                        <a:buFont typeface="Arial"/>
                        <a:buChar char="•"/>
                      </a:pPr>
                      <a:r>
                        <a:rPr lang="en-US" sz="1200" dirty="0"/>
                        <a:t>No linking of files or machine code </a:t>
                      </a:r>
                      <a:endParaRPr lang="en-US" sz="1200" dirty="0" smtClean="0"/>
                    </a:p>
                    <a:p>
                      <a:pPr algn="just" fontAlgn="ctr" latinLnBrk="1">
                        <a:buFont typeface="Arial"/>
                        <a:buNone/>
                      </a:pPr>
                      <a:r>
                        <a:rPr lang="en-US" sz="1200" dirty="0" smtClean="0"/>
                        <a:t>  generation</a:t>
                      </a:r>
                    </a:p>
                    <a:p>
                      <a:pPr algn="just" fontAlgn="ctr" latinLnBrk="1">
                        <a:buFont typeface="Arial"/>
                        <a:buChar char="•"/>
                      </a:pPr>
                      <a:endParaRPr lang="en-US" sz="1200" dirty="0"/>
                    </a:p>
                    <a:p>
                      <a:pPr algn="just" fontAlgn="ctr" latinLnBrk="1">
                        <a:buFont typeface="Arial"/>
                        <a:buChar char="•"/>
                      </a:pPr>
                      <a:r>
                        <a:rPr lang="en-US" sz="1200" dirty="0"/>
                        <a:t>Source statements executed line by </a:t>
                      </a:r>
                      <a:r>
                        <a:rPr lang="en-US" sz="1200" dirty="0" smtClean="0"/>
                        <a:t>line</a:t>
                      </a:r>
                    </a:p>
                    <a:p>
                      <a:pPr algn="just" fontAlgn="ctr" latinLnBrk="1">
                        <a:buFont typeface="Arial"/>
                        <a:buNone/>
                      </a:pPr>
                      <a:r>
                        <a:rPr lang="en-US" sz="1200" dirty="0" smtClean="0"/>
                        <a:t> during Execution</a:t>
                      </a:r>
                      <a:endParaRPr lang="en-US" sz="1200" dirty="0"/>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347250">
                <a:tc>
                  <a:txBody>
                    <a:bodyPr/>
                    <a:lstStyle/>
                    <a:p>
                      <a:pPr algn="just" fontAlgn="ctr" latinLnBrk="1"/>
                      <a:r>
                        <a:rPr lang="en-US" sz="1200" b="1" dirty="0"/>
                        <a:t>Advantage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ctr" latinLnBrk="1"/>
                      <a:r>
                        <a:rPr lang="en-US" sz="1200" dirty="0"/>
                        <a:t>The program code is already translated into </a:t>
                      </a:r>
                      <a:endParaRPr lang="en-US" sz="1200" dirty="0" smtClean="0"/>
                    </a:p>
                    <a:p>
                      <a:pPr algn="just" fontAlgn="ctr" latinLnBrk="1"/>
                      <a:r>
                        <a:rPr lang="en-US" sz="1200" dirty="0" smtClean="0"/>
                        <a:t>machine </a:t>
                      </a:r>
                      <a:r>
                        <a:rPr lang="en-US" sz="1200" dirty="0"/>
                        <a:t>code. Thus, it code execution time is less.</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ctr" latinLnBrk="1"/>
                      <a:r>
                        <a:rPr lang="en-US" sz="1200" dirty="0"/>
                        <a:t>Interpreters are easier to use, especially </a:t>
                      </a:r>
                      <a:endParaRPr lang="en-US" sz="1200" dirty="0" smtClean="0"/>
                    </a:p>
                    <a:p>
                      <a:pPr algn="just" fontAlgn="ctr" latinLnBrk="1"/>
                      <a:r>
                        <a:rPr lang="en-US" sz="1200" dirty="0" smtClean="0"/>
                        <a:t>for  beginners</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449226">
                <a:tc>
                  <a:txBody>
                    <a:bodyPr/>
                    <a:lstStyle/>
                    <a:p>
                      <a:pPr algn="just" fontAlgn="ctr" latinLnBrk="1"/>
                      <a:r>
                        <a:rPr lang="en-US" sz="1200" b="1" dirty="0"/>
                        <a:t>Disadvantage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r>
                        <a:rPr lang="en-US" sz="1200" dirty="0"/>
                        <a:t>You can't change the program without going </a:t>
                      </a:r>
                      <a:r>
                        <a:rPr lang="en-US" sz="1200" dirty="0" smtClean="0"/>
                        <a:t>back</a:t>
                      </a:r>
                    </a:p>
                    <a:p>
                      <a:pPr algn="just" fontAlgn="ctr" latinLnBrk="1"/>
                      <a:r>
                        <a:rPr lang="en-US" sz="1200" dirty="0" smtClean="0"/>
                        <a:t> </a:t>
                      </a:r>
                      <a:r>
                        <a:rPr lang="en-US" sz="1200" dirty="0"/>
                        <a:t>to the source </a:t>
                      </a:r>
                      <a:r>
                        <a:rPr lang="en-US" sz="1200" dirty="0" smtClean="0"/>
                        <a:t> code</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r>
                        <a:rPr lang="en-US" sz="1200" dirty="0"/>
                        <a:t>Interpreted programs can run on </a:t>
                      </a:r>
                      <a:endParaRPr lang="en-US" sz="1200" dirty="0" smtClean="0"/>
                    </a:p>
                    <a:p>
                      <a:pPr algn="just" fontAlgn="ctr" latinLnBrk="1"/>
                      <a:r>
                        <a:rPr lang="en-US" sz="1200" dirty="0" smtClean="0"/>
                        <a:t>computers </a:t>
                      </a:r>
                      <a:r>
                        <a:rPr lang="en-US" sz="1200" dirty="0"/>
                        <a:t>that have the corresponding </a:t>
                      </a:r>
                      <a:endParaRPr lang="en-US" sz="1200" dirty="0" smtClean="0"/>
                    </a:p>
                    <a:p>
                      <a:pPr algn="just" fontAlgn="ctr" latinLnBrk="1"/>
                      <a:r>
                        <a:rPr lang="en-US" sz="1200" dirty="0" smtClean="0"/>
                        <a:t>interpreter</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bl>
          </a:graphicData>
        </a:graphic>
      </p:graphicFrame>
    </p:spTree>
  </p:cSld>
  <p:clrMapOvr>
    <a:masterClrMapping/>
  </p:clrMapOvr>
  <p:transition>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DD55AC92-E1FC-4176-BB97-E4A4E1283073}" type="slidenum">
              <a:rPr lang="en-US" smtClean="0"/>
              <a:pPr/>
              <a:t>112</a:t>
            </a:fld>
            <a:endParaRPr lang="en-US" smtClean="0"/>
          </a:p>
        </p:txBody>
      </p:sp>
      <p:graphicFrame>
        <p:nvGraphicFramePr>
          <p:cNvPr id="6" name="Table 5"/>
          <p:cNvGraphicFramePr>
            <a:graphicFrameLocks noGrp="1"/>
          </p:cNvGraphicFramePr>
          <p:nvPr/>
        </p:nvGraphicFramePr>
        <p:xfrm>
          <a:off x="76200" y="1143000"/>
          <a:ext cx="8839200" cy="4755591"/>
        </p:xfrm>
        <a:graphic>
          <a:graphicData uri="http://schemas.openxmlformats.org/drawingml/2006/table">
            <a:tbl>
              <a:tblPr/>
              <a:tblGrid>
                <a:gridCol w="1894114"/>
                <a:gridCol w="4051300"/>
                <a:gridCol w="2893786"/>
              </a:tblGrid>
              <a:tr h="327957">
                <a:tc>
                  <a:txBody>
                    <a:bodyPr/>
                    <a:lstStyle/>
                    <a:p>
                      <a:pPr fontAlgn="ctr" latinLnBrk="1"/>
                      <a:r>
                        <a:rPr lang="en-US" sz="1200" b="1" dirty="0"/>
                        <a:t>Program generation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Generates output program (in the form of exe) </a:t>
                      </a:r>
                      <a:r>
                        <a:rPr lang="en-US" sz="1200" dirty="0" smtClean="0"/>
                        <a:t>which</a:t>
                      </a:r>
                    </a:p>
                    <a:p>
                      <a:pPr fontAlgn="ctr" latinLnBrk="1"/>
                      <a:r>
                        <a:rPr lang="en-US" sz="1200" dirty="0" smtClean="0"/>
                        <a:t> </a:t>
                      </a:r>
                      <a:r>
                        <a:rPr lang="en-US" sz="1200" dirty="0"/>
                        <a:t>can be run independently from the original program.</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a:t>Do not generate output program. So they evaluate the source program at every time during execution.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2030582">
                <a:tc>
                  <a:txBody>
                    <a:bodyPr/>
                    <a:lstStyle/>
                    <a:p>
                      <a:pPr fontAlgn="ctr" latinLnBrk="1"/>
                      <a:r>
                        <a:rPr lang="en-US" sz="1200" b="1" dirty="0"/>
                        <a:t>Execution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Program execution is separate from the compilation. </a:t>
                      </a:r>
                      <a:endParaRPr lang="en-US" sz="1200" dirty="0" smtClean="0"/>
                    </a:p>
                    <a:p>
                      <a:pPr fontAlgn="ctr" latinLnBrk="1"/>
                      <a:r>
                        <a:rPr lang="en-US" sz="1200" dirty="0" smtClean="0"/>
                        <a:t>It </a:t>
                      </a:r>
                      <a:r>
                        <a:rPr lang="en-US" sz="1200" dirty="0"/>
                        <a:t>performed only after the entire output program </a:t>
                      </a:r>
                      <a:r>
                        <a:rPr lang="en-US" sz="1200" dirty="0" smtClean="0"/>
                        <a:t>is</a:t>
                      </a:r>
                    </a:p>
                    <a:p>
                      <a:pPr fontAlgn="ctr" latinLnBrk="1"/>
                      <a:r>
                        <a:rPr lang="en-US" sz="1200" dirty="0" smtClean="0"/>
                        <a:t>compiled</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Program Execution is a part </a:t>
                      </a:r>
                      <a:r>
                        <a:rPr lang="en-US" sz="1200" dirty="0" smtClean="0"/>
                        <a:t>of</a:t>
                      </a:r>
                    </a:p>
                    <a:p>
                      <a:pPr fontAlgn="ctr" latinLnBrk="1"/>
                      <a:r>
                        <a:rPr lang="en-US" sz="1200" dirty="0" smtClean="0"/>
                        <a:t>Interpretation </a:t>
                      </a:r>
                      <a:r>
                        <a:rPr lang="en-US" sz="1200" dirty="0"/>
                        <a:t>process, so it is </a:t>
                      </a:r>
                      <a:r>
                        <a:rPr lang="en-US" sz="1200" dirty="0" smtClean="0"/>
                        <a:t>performed</a:t>
                      </a:r>
                    </a:p>
                    <a:p>
                      <a:pPr fontAlgn="ctr" latinLnBrk="1"/>
                      <a:r>
                        <a:rPr lang="en-US" sz="1200" dirty="0" smtClean="0"/>
                        <a:t> </a:t>
                      </a:r>
                      <a:r>
                        <a:rPr lang="en-US" sz="1200" dirty="0"/>
                        <a:t>line by line.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164791">
                <a:tc>
                  <a:txBody>
                    <a:bodyPr/>
                    <a:lstStyle/>
                    <a:p>
                      <a:pPr fontAlgn="ctr" latinLnBrk="1"/>
                      <a:r>
                        <a:rPr lang="en-US" sz="1200" b="1" dirty="0"/>
                        <a:t>Memory requirement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Target program </a:t>
                      </a:r>
                      <a:r>
                        <a:rPr lang="en-US" sz="1200" dirty="0" smtClean="0"/>
                        <a:t>execute independently </a:t>
                      </a:r>
                      <a:r>
                        <a:rPr lang="en-US" sz="1200" dirty="0"/>
                        <a:t>and do </a:t>
                      </a:r>
                      <a:r>
                        <a:rPr lang="en-US" sz="1200" dirty="0" smtClean="0"/>
                        <a:t>not</a:t>
                      </a:r>
                    </a:p>
                    <a:p>
                      <a:pPr fontAlgn="ctr" latinLnBrk="1"/>
                      <a:r>
                        <a:rPr lang="en-US" sz="1200" dirty="0" smtClean="0"/>
                        <a:t> </a:t>
                      </a:r>
                      <a:r>
                        <a:rPr lang="en-US" sz="1200" dirty="0"/>
                        <a:t>require the compiler in the memory.</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The interpreter exists in the </a:t>
                      </a:r>
                      <a:r>
                        <a:rPr lang="en-US" sz="1200" dirty="0" smtClean="0"/>
                        <a:t>memory</a:t>
                      </a:r>
                    </a:p>
                    <a:p>
                      <a:pPr fontAlgn="ctr" latinLnBrk="1"/>
                      <a:r>
                        <a:rPr lang="en-US" sz="1200" dirty="0" smtClean="0"/>
                        <a:t> </a:t>
                      </a:r>
                      <a:r>
                        <a:rPr lang="en-US" sz="1200" dirty="0"/>
                        <a:t>during interpretation.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bl>
          </a:graphicData>
        </a:graphic>
      </p:graphicFrame>
    </p:spTree>
  </p:cSld>
  <p:clrMapOvr>
    <a:masterClrMapping/>
  </p:clrMapOvr>
  <p:transition>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FDD009D1-0528-4DD2-A3AF-36D2E6B98254}" type="slidenum">
              <a:rPr lang="en-US" smtClean="0"/>
              <a:pPr/>
              <a:t>113</a:t>
            </a:fld>
            <a:endParaRPr lang="en-US" smtClean="0"/>
          </a:p>
        </p:txBody>
      </p:sp>
      <p:graphicFrame>
        <p:nvGraphicFramePr>
          <p:cNvPr id="6" name="Table 5"/>
          <p:cNvGraphicFramePr>
            <a:graphicFrameLocks noGrp="1"/>
          </p:cNvGraphicFramePr>
          <p:nvPr/>
        </p:nvGraphicFramePr>
        <p:xfrm>
          <a:off x="304800" y="1371600"/>
          <a:ext cx="8382000" cy="4648200"/>
        </p:xfrm>
        <a:graphic>
          <a:graphicData uri="http://schemas.openxmlformats.org/drawingml/2006/table">
            <a:tbl>
              <a:tblPr/>
              <a:tblGrid>
                <a:gridCol w="1600200"/>
                <a:gridCol w="3581400"/>
                <a:gridCol w="3200400"/>
              </a:tblGrid>
              <a:tr h="2136576">
                <a:tc>
                  <a:txBody>
                    <a:bodyPr/>
                    <a:lstStyle/>
                    <a:p>
                      <a:pPr fontAlgn="ctr" latinLnBrk="1"/>
                      <a:r>
                        <a:rPr lang="en-US" sz="1200" b="1" dirty="0"/>
                        <a:t>Best suited for</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Bounded to the specific target machine </a:t>
                      </a:r>
                      <a:r>
                        <a:rPr lang="en-US" sz="1200" dirty="0" smtClean="0"/>
                        <a:t>and</a:t>
                      </a:r>
                    </a:p>
                    <a:p>
                      <a:pPr fontAlgn="ctr" latinLnBrk="1"/>
                      <a:r>
                        <a:rPr lang="en-US" sz="1200" dirty="0" smtClean="0"/>
                        <a:t>cannot </a:t>
                      </a:r>
                      <a:r>
                        <a:rPr lang="en-US" sz="1200" dirty="0"/>
                        <a:t>be ported. C and C++ are a most </a:t>
                      </a:r>
                      <a:endParaRPr lang="en-US" sz="1200" dirty="0" smtClean="0"/>
                    </a:p>
                    <a:p>
                      <a:pPr fontAlgn="ctr" latinLnBrk="1"/>
                      <a:r>
                        <a:rPr lang="en-US" sz="1200" dirty="0" smtClean="0"/>
                        <a:t>popular </a:t>
                      </a:r>
                      <a:r>
                        <a:rPr lang="en-US" sz="1200" dirty="0"/>
                        <a:t>a programming language which </a:t>
                      </a:r>
                      <a:r>
                        <a:rPr lang="en-US" sz="1200" dirty="0" smtClean="0"/>
                        <a:t>uses</a:t>
                      </a:r>
                    </a:p>
                    <a:p>
                      <a:pPr fontAlgn="ctr" latinLnBrk="1"/>
                      <a:r>
                        <a:rPr lang="en-US" sz="1200" dirty="0" smtClean="0"/>
                        <a:t>compilation </a:t>
                      </a:r>
                      <a:r>
                        <a:rPr lang="en-US" sz="1200" dirty="0"/>
                        <a:t>model.</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ctr" latinLnBrk="1"/>
                      <a:r>
                        <a:rPr lang="en-US" sz="1200" dirty="0"/>
                        <a:t>For web environments, where load </a:t>
                      </a:r>
                      <a:r>
                        <a:rPr lang="en-US" sz="1200" dirty="0" smtClean="0"/>
                        <a:t>times</a:t>
                      </a:r>
                    </a:p>
                    <a:p>
                      <a:pPr algn="just" fontAlgn="ctr" latinLnBrk="1"/>
                      <a:r>
                        <a:rPr lang="en-US" sz="1200" dirty="0" smtClean="0"/>
                        <a:t>are </a:t>
                      </a:r>
                      <a:r>
                        <a:rPr lang="en-US" sz="1200" dirty="0"/>
                        <a:t>important. Due to all the exhaustive </a:t>
                      </a:r>
                      <a:endParaRPr lang="en-US" sz="1200" dirty="0" smtClean="0"/>
                    </a:p>
                    <a:p>
                      <a:pPr algn="just" fontAlgn="ctr" latinLnBrk="1"/>
                      <a:r>
                        <a:rPr lang="en-US" sz="1200" dirty="0" smtClean="0"/>
                        <a:t>analysis </a:t>
                      </a:r>
                      <a:r>
                        <a:rPr lang="en-US" sz="1200" dirty="0"/>
                        <a:t>is done, compiles take relatively </a:t>
                      </a:r>
                      <a:endParaRPr lang="en-US" sz="1200" dirty="0" smtClean="0"/>
                    </a:p>
                    <a:p>
                      <a:pPr algn="just" fontAlgn="ctr" latinLnBrk="1"/>
                      <a:r>
                        <a:rPr lang="en-US" sz="1200" dirty="0" smtClean="0"/>
                        <a:t>larger </a:t>
                      </a:r>
                      <a:r>
                        <a:rPr lang="en-US" sz="1200" dirty="0"/>
                        <a:t>time to compile even small code </a:t>
                      </a:r>
                      <a:r>
                        <a:rPr lang="en-US" sz="1200" dirty="0" smtClean="0"/>
                        <a:t>that</a:t>
                      </a:r>
                    </a:p>
                    <a:p>
                      <a:pPr algn="just" fontAlgn="ctr" latinLnBrk="1"/>
                      <a:r>
                        <a:rPr lang="en-US" sz="1200" dirty="0" smtClean="0"/>
                        <a:t>may </a:t>
                      </a:r>
                      <a:r>
                        <a:rPr lang="en-US" sz="1200" dirty="0"/>
                        <a:t>not be run multiple times. In </a:t>
                      </a:r>
                      <a:r>
                        <a:rPr lang="en-US" sz="1200" dirty="0" smtClean="0"/>
                        <a:t>such</a:t>
                      </a:r>
                    </a:p>
                    <a:p>
                      <a:pPr algn="just" fontAlgn="ctr" latinLnBrk="1"/>
                      <a:r>
                        <a:rPr lang="en-US" sz="1200" dirty="0" smtClean="0"/>
                        <a:t>cases</a:t>
                      </a:r>
                      <a:r>
                        <a:rPr lang="en-US" sz="1200" dirty="0"/>
                        <a:t>, interpreters are better.</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054148">
                <a:tc>
                  <a:txBody>
                    <a:bodyPr/>
                    <a:lstStyle/>
                    <a:p>
                      <a:pPr fontAlgn="ctr" latinLnBrk="1"/>
                      <a:r>
                        <a:rPr lang="en-US" sz="1200" b="1" dirty="0"/>
                        <a:t>Code Optimization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The compiler sees the entire code upfront. Hence, </a:t>
                      </a:r>
                      <a:endParaRPr lang="en-US" sz="1200" dirty="0" smtClean="0"/>
                    </a:p>
                    <a:p>
                      <a:pPr fontAlgn="ctr" latinLnBrk="1"/>
                      <a:r>
                        <a:rPr lang="en-US" sz="1200" dirty="0" smtClean="0"/>
                        <a:t>They perform </a:t>
                      </a:r>
                      <a:r>
                        <a:rPr lang="en-US" sz="1200" dirty="0"/>
                        <a:t>lots of optimizations that make code </a:t>
                      </a:r>
                      <a:endParaRPr lang="en-US" sz="1200" dirty="0" smtClean="0"/>
                    </a:p>
                    <a:p>
                      <a:pPr fontAlgn="ctr" latinLnBrk="1"/>
                      <a:r>
                        <a:rPr lang="en-US" sz="1200" dirty="0" smtClean="0"/>
                        <a:t>run </a:t>
                      </a:r>
                      <a:r>
                        <a:rPr lang="en-US" sz="1200" dirty="0"/>
                        <a:t>faster</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r>
                        <a:rPr lang="en-US" sz="1200" dirty="0"/>
                        <a:t>Interpreters see code line by line, and thus </a:t>
                      </a:r>
                      <a:endParaRPr lang="en-US" sz="1200" dirty="0" smtClean="0"/>
                    </a:p>
                    <a:p>
                      <a:pPr algn="just" fontAlgn="ctr" latinLnBrk="1"/>
                      <a:r>
                        <a:rPr lang="en-US" sz="1200" dirty="0" smtClean="0"/>
                        <a:t>optimizations </a:t>
                      </a:r>
                      <a:r>
                        <a:rPr lang="en-US" sz="1200" dirty="0"/>
                        <a:t>are not as robust as </a:t>
                      </a:r>
                      <a:r>
                        <a:rPr lang="en-US" sz="1200" dirty="0" smtClean="0"/>
                        <a:t>compilers.</a:t>
                      </a:r>
                      <a:endParaRPr lang="en-US" sz="1200" dirty="0"/>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766652">
                <a:tc>
                  <a:txBody>
                    <a:bodyPr/>
                    <a:lstStyle/>
                    <a:p>
                      <a:pPr fontAlgn="ctr" latinLnBrk="1"/>
                      <a:r>
                        <a:rPr lang="en-US" sz="1200" b="1" dirty="0"/>
                        <a:t>Dynamic Typing</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Difficult to implement as compilers cannot predict </a:t>
                      </a:r>
                      <a:endParaRPr lang="en-US" sz="1200" dirty="0" smtClean="0"/>
                    </a:p>
                    <a:p>
                      <a:pPr fontAlgn="ctr" latinLnBrk="1"/>
                      <a:r>
                        <a:rPr lang="en-US" sz="1200" dirty="0" smtClean="0"/>
                        <a:t>what </a:t>
                      </a:r>
                      <a:r>
                        <a:rPr lang="en-US" sz="1200" dirty="0"/>
                        <a:t>happens at turn time.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fontAlgn="ctr" latinLnBrk="1"/>
                      <a:r>
                        <a:rPr lang="en-US" sz="1200" dirty="0"/>
                        <a:t>Interpreted languages support Dynamic </a:t>
                      </a:r>
                      <a:endParaRPr lang="en-US" sz="1200" dirty="0" smtClean="0"/>
                    </a:p>
                    <a:p>
                      <a:pPr algn="just" fontAlgn="ctr" latinLnBrk="1"/>
                      <a:r>
                        <a:rPr lang="en-US" sz="1200" dirty="0" smtClean="0"/>
                        <a:t>Typing</a:t>
                      </a:r>
                      <a:endParaRPr lang="en-US" sz="1200" dirty="0"/>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90824">
                <a:tc>
                  <a:txBody>
                    <a:bodyPr/>
                    <a:lstStyle/>
                    <a:p>
                      <a:pPr fontAlgn="ctr" latinLnBrk="1"/>
                      <a:r>
                        <a:rPr lang="en-US" sz="1200" b="1" dirty="0"/>
                        <a:t>Usage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It is best suited for the Production Environment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just" fontAlgn="ctr" latinLnBrk="1"/>
                      <a:r>
                        <a:rPr lang="en-US" sz="1200" dirty="0"/>
                        <a:t>It is best suited for the program and </a:t>
                      </a:r>
                      <a:endParaRPr lang="en-US" sz="1200" dirty="0" smtClean="0"/>
                    </a:p>
                    <a:p>
                      <a:pPr algn="just" fontAlgn="ctr" latinLnBrk="1"/>
                      <a:r>
                        <a:rPr lang="en-US" sz="1200" dirty="0" smtClean="0"/>
                        <a:t>Development environment</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bl>
          </a:graphicData>
        </a:graphic>
      </p:graphicFrame>
    </p:spTree>
  </p:cSld>
  <p:clrMapOvr>
    <a:masterClrMapping/>
  </p:clrMapOvr>
  <p:transition>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9E2DF3E0-AD0C-43A5-BE4E-4D406F37A7D3}" type="slidenum">
              <a:rPr lang="en-US" smtClean="0"/>
              <a:pPr/>
              <a:t>114</a:t>
            </a:fld>
            <a:endParaRPr lang="en-US" smtClean="0"/>
          </a:p>
        </p:txBody>
      </p:sp>
      <p:graphicFrame>
        <p:nvGraphicFramePr>
          <p:cNvPr id="4" name="Table 3"/>
          <p:cNvGraphicFramePr>
            <a:graphicFrameLocks noGrp="1"/>
          </p:cNvGraphicFramePr>
          <p:nvPr/>
        </p:nvGraphicFramePr>
        <p:xfrm>
          <a:off x="381000" y="1828800"/>
          <a:ext cx="8534400" cy="3657601"/>
        </p:xfrm>
        <a:graphic>
          <a:graphicData uri="http://schemas.openxmlformats.org/drawingml/2006/table">
            <a:tbl>
              <a:tblPr/>
              <a:tblGrid>
                <a:gridCol w="2514600"/>
                <a:gridCol w="3225800"/>
                <a:gridCol w="2794000"/>
              </a:tblGrid>
              <a:tr h="1344706">
                <a:tc>
                  <a:txBody>
                    <a:bodyPr/>
                    <a:lstStyle/>
                    <a:p>
                      <a:pPr fontAlgn="ctr" latinLnBrk="1"/>
                      <a:r>
                        <a:rPr lang="en-US" sz="1200" b="1" dirty="0"/>
                        <a:t>Error execution</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a:t>Compiler displays all errors and warning at the compilation time. Therefore, you can't run the program without fixing errors</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The interpreter reads a single statement and shows the error if any. You </a:t>
                      </a:r>
                      <a:r>
                        <a:rPr lang="en-US" sz="1200" dirty="0" smtClean="0"/>
                        <a:t>must</a:t>
                      </a:r>
                    </a:p>
                    <a:p>
                      <a:pPr fontAlgn="ctr" latinLnBrk="1"/>
                      <a:r>
                        <a:rPr lang="en-US" sz="1200" dirty="0" smtClean="0"/>
                        <a:t> </a:t>
                      </a:r>
                      <a:r>
                        <a:rPr lang="en-US" sz="1200" dirty="0"/>
                        <a:t>correct the error to interpret next line.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376515">
                <a:tc>
                  <a:txBody>
                    <a:bodyPr/>
                    <a:lstStyle/>
                    <a:p>
                      <a:pPr fontAlgn="ctr" latinLnBrk="1"/>
                      <a:r>
                        <a:rPr lang="en-US" sz="1200" b="1" dirty="0"/>
                        <a:t>Input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a:t>It takes an entire program</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a:t>It takes a single line of code.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699249">
                <a:tc>
                  <a:txBody>
                    <a:bodyPr/>
                    <a:lstStyle/>
                    <a:p>
                      <a:pPr fontAlgn="ctr" latinLnBrk="1"/>
                      <a:r>
                        <a:rPr lang="en-US" sz="1200" b="1" dirty="0"/>
                        <a:t>Output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Compliers generates intermediate </a:t>
                      </a:r>
                      <a:r>
                        <a:rPr lang="en-US" sz="1200" dirty="0" smtClean="0"/>
                        <a:t>machine </a:t>
                      </a:r>
                    </a:p>
                    <a:p>
                      <a:pPr fontAlgn="ctr" latinLnBrk="1"/>
                      <a:r>
                        <a:rPr lang="en-US" sz="1200" dirty="0" smtClean="0"/>
                        <a:t>code</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Interpreter never generate </a:t>
                      </a:r>
                      <a:r>
                        <a:rPr lang="en-US" sz="1200" dirty="0" smtClean="0"/>
                        <a:t>any</a:t>
                      </a:r>
                    </a:p>
                    <a:p>
                      <a:pPr fontAlgn="ctr" latinLnBrk="1"/>
                      <a:r>
                        <a:rPr lang="en-US" sz="1200" dirty="0" smtClean="0"/>
                        <a:t> </a:t>
                      </a:r>
                      <a:r>
                        <a:rPr lang="en-US" sz="1200" dirty="0"/>
                        <a:t>intermediate </a:t>
                      </a:r>
                      <a:r>
                        <a:rPr lang="en-US" sz="1200" dirty="0" smtClean="0"/>
                        <a:t>machine </a:t>
                      </a:r>
                      <a:r>
                        <a:rPr lang="en-US" sz="1200" dirty="0"/>
                        <a:t>code.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699249">
                <a:tc>
                  <a:txBody>
                    <a:bodyPr/>
                    <a:lstStyle/>
                    <a:p>
                      <a:pPr fontAlgn="ctr" latinLnBrk="1"/>
                      <a:r>
                        <a:rPr lang="en-US" sz="1200" b="1" dirty="0"/>
                        <a:t>Errors</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Display all errors after, compilation, all at </a:t>
                      </a:r>
                      <a:endParaRPr lang="en-US" sz="1200" dirty="0" smtClean="0"/>
                    </a:p>
                    <a:p>
                      <a:pPr fontAlgn="ctr" latinLnBrk="1"/>
                      <a:r>
                        <a:rPr lang="en-US" sz="1200" dirty="0" smtClean="0"/>
                        <a:t>the </a:t>
                      </a:r>
                      <a:r>
                        <a:rPr lang="en-US" sz="1200" dirty="0"/>
                        <a:t>same time.</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Displays all errors of each line one </a:t>
                      </a:r>
                      <a:r>
                        <a:rPr lang="en-US" sz="1200" dirty="0" smtClean="0"/>
                        <a:t>by</a:t>
                      </a:r>
                    </a:p>
                    <a:p>
                      <a:pPr fontAlgn="ctr" latinLnBrk="1"/>
                      <a:r>
                        <a:rPr lang="en-US" sz="1200" dirty="0" smtClean="0"/>
                        <a:t>one</a:t>
                      </a:r>
                      <a:r>
                        <a:rPr lang="en-US" sz="1200" dirty="0"/>
                        <a:t>.</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537882">
                <a:tc>
                  <a:txBody>
                    <a:bodyPr/>
                    <a:lstStyle/>
                    <a:p>
                      <a:pPr fontAlgn="ctr" latinLnBrk="1"/>
                      <a:r>
                        <a:rPr lang="en-US" sz="1200" b="1" dirty="0"/>
                        <a:t>Pertaining </a:t>
                      </a:r>
                      <a:r>
                        <a:rPr lang="en-US" sz="1200" b="1" dirty="0" smtClean="0"/>
                        <a:t>Programming</a:t>
                      </a:r>
                    </a:p>
                    <a:p>
                      <a:pPr fontAlgn="ctr" latinLnBrk="1"/>
                      <a:r>
                        <a:rPr lang="en-US" sz="1200" b="1" dirty="0" smtClean="0"/>
                        <a:t> </a:t>
                      </a:r>
                      <a:r>
                        <a:rPr lang="en-US" sz="1200" b="1" dirty="0"/>
                        <a:t>languages</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C,C++,C#, </a:t>
                      </a:r>
                      <a:r>
                        <a:rPr lang="en-US" sz="1200" dirty="0" smtClean="0"/>
                        <a:t>Java </a:t>
                      </a:r>
                      <a:r>
                        <a:rPr lang="en-US" sz="1200" dirty="0"/>
                        <a:t>all use complier.</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PHP, Perl, Ruby uses an interpreter.</a:t>
                      </a:r>
                    </a:p>
                  </a:txBody>
                  <a:tcPr marL="11578" marR="11578" marT="5789" marB="578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ransition>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1F0A75DA-66BE-4147-BB69-4553E3BDC70E}" type="slidenum">
              <a:rPr lang="en-US" smtClean="0"/>
              <a:pPr/>
              <a:t>115</a:t>
            </a:fld>
            <a:endParaRPr lang="en-US" smtClean="0"/>
          </a:p>
        </p:txBody>
      </p:sp>
      <p:graphicFrame>
        <p:nvGraphicFramePr>
          <p:cNvPr id="5" name="Table 4"/>
          <p:cNvGraphicFramePr>
            <a:graphicFrameLocks noGrp="1"/>
          </p:cNvGraphicFramePr>
          <p:nvPr/>
        </p:nvGraphicFramePr>
        <p:xfrm>
          <a:off x="685800" y="2133600"/>
          <a:ext cx="8001000" cy="2461847"/>
        </p:xfrm>
        <a:graphic>
          <a:graphicData uri="http://schemas.openxmlformats.org/drawingml/2006/table">
            <a:tbl>
              <a:tblPr/>
              <a:tblGrid>
                <a:gridCol w="2057400"/>
                <a:gridCol w="3276600"/>
                <a:gridCol w="2667000"/>
              </a:tblGrid>
              <a:tr h="914401">
                <a:tc>
                  <a:txBody>
                    <a:bodyPr/>
                    <a:lstStyle/>
                    <a:p>
                      <a:pPr fontAlgn="ctr" latinLnBrk="1"/>
                      <a:r>
                        <a:rPr lang="en-US" sz="1200" b="1" dirty="0" smtClean="0"/>
                        <a:t>Machine </a:t>
                      </a:r>
                      <a:r>
                        <a:rPr lang="en-US" sz="1200" b="1" dirty="0"/>
                        <a:t>code</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Store machine language as machine code on the disk</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Not saving machine code at all.</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580292">
                <a:tc>
                  <a:txBody>
                    <a:bodyPr/>
                    <a:lstStyle/>
                    <a:p>
                      <a:pPr fontAlgn="ctr" latinLnBrk="1"/>
                      <a:r>
                        <a:rPr lang="en-US" sz="1200" b="1" dirty="0"/>
                        <a:t>Running time</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Compiled code run faster</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ctr" latinLnBrk="1"/>
                      <a:r>
                        <a:rPr lang="en-US" sz="1200" dirty="0"/>
                        <a:t>Interpreted code run slower</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r>
              <a:tr h="967154">
                <a:tc>
                  <a:txBody>
                    <a:bodyPr/>
                    <a:lstStyle/>
                    <a:p>
                      <a:pPr fontAlgn="ctr" latinLnBrk="1"/>
                      <a:r>
                        <a:rPr lang="en-US" sz="1200" b="1" dirty="0"/>
                        <a:t>Model</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It is based on language </a:t>
                      </a:r>
                      <a:endParaRPr lang="en-US" sz="1200" dirty="0" smtClean="0"/>
                    </a:p>
                    <a:p>
                      <a:pPr fontAlgn="ctr" latinLnBrk="1"/>
                      <a:r>
                        <a:rPr lang="en-US" sz="1200" dirty="0" smtClean="0"/>
                        <a:t>Translation linking-loading </a:t>
                      </a:r>
                      <a:r>
                        <a:rPr lang="en-US" sz="1200" dirty="0"/>
                        <a:t>model.</a:t>
                      </a:r>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1"/>
                      <a:r>
                        <a:rPr lang="en-US" sz="1200" dirty="0"/>
                        <a:t>It is based on Interpretation </a:t>
                      </a:r>
                      <a:r>
                        <a:rPr lang="en-US" sz="1200" dirty="0" smtClean="0"/>
                        <a:t>Method</a:t>
                      </a:r>
                      <a:endParaRPr lang="en-US" sz="1200" dirty="0"/>
                    </a:p>
                  </a:txBody>
                  <a:tcPr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ransition>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8D4A92C9-587F-4BC2-A2FE-5109CE27735C}" type="slidenum">
              <a:rPr lang="en-US" smtClean="0"/>
              <a:pPr/>
              <a:t>116</a:t>
            </a:fld>
            <a:endParaRPr lang="en-US" smtClean="0"/>
          </a:p>
        </p:txBody>
      </p:sp>
      <p:sp>
        <p:nvSpPr>
          <p:cNvPr id="49155"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49156" name="AutoShape 4"/>
          <p:cNvSpPr>
            <a:spLocks noChangeArrowheads="1"/>
          </p:cNvSpPr>
          <p:nvPr/>
        </p:nvSpPr>
        <p:spPr bwMode="auto">
          <a:xfrm rot="9109285">
            <a:off x="6410325" y="364807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00FE88BD-F288-4559-B0E3-D6B29A903F1B}" type="slidenum">
              <a:rPr lang="en-US" smtClean="0"/>
              <a:pPr/>
              <a:t>117</a:t>
            </a:fld>
            <a:endParaRPr lang="en-US" smtClean="0"/>
          </a:p>
        </p:txBody>
      </p:sp>
      <p:sp>
        <p:nvSpPr>
          <p:cNvPr id="50179" name="Content Placeholder 3"/>
          <p:cNvSpPr>
            <a:spLocks noGrp="1"/>
          </p:cNvSpPr>
          <p:nvPr>
            <p:ph idx="1"/>
          </p:nvPr>
        </p:nvSpPr>
        <p:spPr>
          <a:xfrm>
            <a:off x="381000" y="1219200"/>
            <a:ext cx="8763000" cy="5410200"/>
          </a:xfrm>
        </p:spPr>
        <p:txBody>
          <a:bodyPr/>
          <a:lstStyle/>
          <a:p>
            <a:endParaRPr lang="en-US" sz="1800" smtClean="0"/>
          </a:p>
          <a:p>
            <a:r>
              <a:rPr lang="en-US" sz="1800" smtClean="0"/>
              <a:t>Lexical Analysis is the first phase of the compiler also known as a scanner. It converts the High level input program into a sequence of </a:t>
            </a:r>
            <a:r>
              <a:rPr lang="en-US" sz="1800" b="1" smtClean="0"/>
              <a:t>Tokens</a:t>
            </a:r>
            <a:r>
              <a:rPr lang="en-US" sz="1800" smtClean="0"/>
              <a:t>.</a:t>
            </a:r>
          </a:p>
          <a:p>
            <a:endParaRPr lang="en-US" sz="1800" smtClean="0"/>
          </a:p>
          <a:p>
            <a:r>
              <a:rPr lang="en-US" sz="1800" smtClean="0"/>
              <a:t>Lexical Analysis can be implemented with the </a:t>
            </a:r>
            <a:r>
              <a:rPr lang="en-US" sz="1800" u="sng" smtClean="0">
                <a:hlinkClick r:id="rId3"/>
              </a:rPr>
              <a:t>Deterministic finite Automata</a:t>
            </a:r>
            <a:r>
              <a:rPr lang="en-US" sz="1800" smtClean="0"/>
              <a:t>.</a:t>
            </a:r>
          </a:p>
          <a:p>
            <a:endParaRPr lang="en-US" sz="1800" smtClean="0"/>
          </a:p>
          <a:p>
            <a:r>
              <a:rPr lang="en-US" sz="1800" smtClean="0"/>
              <a:t>The output is a sequence of tokens that is sent to the parser for syntax analysis</a:t>
            </a:r>
          </a:p>
          <a:p>
            <a:pPr>
              <a:buFont typeface="Wingdings" pitchFamily="2" charset="2"/>
              <a:buNone/>
            </a:pPr>
            <a:r>
              <a:rPr lang="en-US" sz="1800" smtClean="0"/>
              <a:t/>
            </a:r>
            <a:br>
              <a:rPr lang="en-US" sz="1800" smtClean="0"/>
            </a:br>
            <a:endParaRPr lang="en-US" sz="1800" smtClean="0"/>
          </a:p>
        </p:txBody>
      </p:sp>
      <p:sp>
        <p:nvSpPr>
          <p:cNvPr id="4" name="Rectangle 3"/>
          <p:cNvSpPr/>
          <p:nvPr/>
        </p:nvSpPr>
        <p:spPr>
          <a:xfrm>
            <a:off x="3200400" y="609600"/>
            <a:ext cx="3521075" cy="646113"/>
          </a:xfrm>
          <a:prstGeom prst="rect">
            <a:avLst/>
          </a:prstGeom>
        </p:spPr>
        <p:txBody>
          <a:bodyPr wrap="none">
            <a:spAutoFit/>
          </a:bodyPr>
          <a:lstStyle/>
          <a:p>
            <a:pPr>
              <a:defRPr/>
            </a:pPr>
            <a:r>
              <a:rPr lang="en-US" sz="3600" b="1" dirty="0">
                <a:solidFill>
                  <a:schemeClr val="tx2"/>
                </a:solidFill>
                <a:latin typeface="+mj-lt"/>
              </a:rPr>
              <a:t>Lexical Analysis </a:t>
            </a:r>
          </a:p>
        </p:txBody>
      </p:sp>
      <p:pic>
        <p:nvPicPr>
          <p:cNvPr id="50181" name="Picture 2"/>
          <p:cNvPicPr>
            <a:picLocks noChangeAspect="1" noChangeArrowheads="1"/>
          </p:cNvPicPr>
          <p:nvPr/>
        </p:nvPicPr>
        <p:blipFill>
          <a:blip r:embed="rId4"/>
          <a:srcRect/>
          <a:stretch>
            <a:fillRect/>
          </a:stretch>
        </p:blipFill>
        <p:spPr bwMode="auto">
          <a:xfrm>
            <a:off x="2119313" y="3962400"/>
            <a:ext cx="4905375" cy="161925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E1AE14B0-3CB6-4CBF-99B4-D01274B79885}" type="slidenum">
              <a:rPr lang="en-US" smtClean="0"/>
              <a:pPr/>
              <a:t>118</a:t>
            </a:fld>
            <a:endParaRPr lang="en-US" smtClean="0"/>
          </a:p>
        </p:txBody>
      </p:sp>
      <p:sp>
        <p:nvSpPr>
          <p:cNvPr id="51203" name="Content Placeholder 3"/>
          <p:cNvSpPr>
            <a:spLocks noGrp="1"/>
          </p:cNvSpPr>
          <p:nvPr>
            <p:ph idx="1"/>
          </p:nvPr>
        </p:nvSpPr>
        <p:spPr>
          <a:xfrm>
            <a:off x="685800" y="1524000"/>
            <a:ext cx="7772400" cy="4495800"/>
          </a:xfrm>
        </p:spPr>
        <p:txBody>
          <a:bodyPr/>
          <a:lstStyle/>
          <a:p>
            <a:pPr algn="just">
              <a:buFont typeface="Wingdings" pitchFamily="2" charset="2"/>
              <a:buNone/>
            </a:pPr>
            <a:r>
              <a:rPr lang="en-US" sz="1800" smtClean="0"/>
              <a:t>lexical analyzers are divided into a cascade of </a:t>
            </a:r>
            <a:r>
              <a:rPr lang="en-US" sz="1800" b="1" smtClean="0"/>
              <a:t>two</a:t>
            </a:r>
            <a:r>
              <a:rPr lang="en-US" sz="1800" smtClean="0"/>
              <a:t> processes:</a:t>
            </a:r>
          </a:p>
          <a:p>
            <a:pPr algn="just">
              <a:buFont typeface="Wingdings" pitchFamily="2" charset="2"/>
              <a:buNone/>
            </a:pPr>
            <a:endParaRPr lang="en-US" sz="1800" smtClean="0"/>
          </a:p>
          <a:p>
            <a:pPr algn="just">
              <a:buFont typeface="Wingdings" pitchFamily="2" charset="2"/>
              <a:buNone/>
            </a:pPr>
            <a:r>
              <a:rPr lang="en-US" sz="1800" b="1" smtClean="0"/>
              <a:t>Scanning </a:t>
            </a:r>
          </a:p>
          <a:p>
            <a:pPr algn="just">
              <a:buFont typeface="Wingdings" pitchFamily="2" charset="2"/>
              <a:buNone/>
            </a:pPr>
            <a:r>
              <a:rPr lang="en-US" sz="1800" smtClean="0"/>
              <a:t>consists of the simple processes that do not require tokenization</a:t>
            </a:r>
            <a:r>
              <a:rPr lang="en-US" sz="1800" i="1" smtClean="0"/>
              <a:t> </a:t>
            </a:r>
            <a:r>
              <a:rPr lang="en-US" sz="1800" smtClean="0"/>
              <a:t>of the </a:t>
            </a:r>
          </a:p>
          <a:p>
            <a:pPr algn="just">
              <a:buFont typeface="Wingdings" pitchFamily="2" charset="2"/>
              <a:buNone/>
            </a:pPr>
            <a:r>
              <a:rPr lang="en-US" sz="1800" smtClean="0"/>
              <a:t>input, such as deletion of comments and compaction of consecutive </a:t>
            </a:r>
          </a:p>
          <a:p>
            <a:pPr algn="just">
              <a:buFont typeface="Wingdings" pitchFamily="2" charset="2"/>
              <a:buNone/>
            </a:pPr>
            <a:r>
              <a:rPr lang="en-US" sz="1800" smtClean="0"/>
              <a:t>whitespace characters into one.</a:t>
            </a:r>
          </a:p>
          <a:p>
            <a:pPr algn="just">
              <a:buFont typeface="Wingdings" pitchFamily="2" charset="2"/>
              <a:buNone/>
            </a:pPr>
            <a:endParaRPr lang="en-US" sz="1800" smtClean="0"/>
          </a:p>
          <a:p>
            <a:pPr algn="just">
              <a:buFont typeface="Wingdings" pitchFamily="2" charset="2"/>
              <a:buNone/>
            </a:pPr>
            <a:r>
              <a:rPr lang="en-US" sz="1800" b="1" smtClean="0"/>
              <a:t>Lexical analysis</a:t>
            </a:r>
          </a:p>
          <a:p>
            <a:pPr algn="just">
              <a:buFont typeface="Wingdings" pitchFamily="2" charset="2"/>
              <a:buNone/>
            </a:pPr>
            <a:r>
              <a:rPr lang="en-US" sz="1800" smtClean="0"/>
              <a:t>proper is the more complex portion, where the scanner</a:t>
            </a:r>
            <a:r>
              <a:rPr lang="en-US" sz="1800" i="1" smtClean="0"/>
              <a:t> </a:t>
            </a:r>
            <a:r>
              <a:rPr lang="en-US" sz="1800" smtClean="0"/>
              <a:t>produces the </a:t>
            </a:r>
          </a:p>
          <a:p>
            <a:pPr algn="just">
              <a:buFont typeface="Wingdings" pitchFamily="2" charset="2"/>
              <a:buNone/>
            </a:pPr>
            <a:r>
              <a:rPr lang="en-US" sz="1800" smtClean="0"/>
              <a:t>sequence of tokens as output.</a:t>
            </a:r>
          </a:p>
          <a:p>
            <a:pPr algn="just">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5F287DE8-9F8B-4D2A-8956-4E887EBB598D}" type="slidenum">
              <a:rPr lang="en-US" smtClean="0"/>
              <a:pPr/>
              <a:t>119</a:t>
            </a:fld>
            <a:endParaRPr lang="en-US" smtClean="0"/>
          </a:p>
        </p:txBody>
      </p:sp>
      <p:pic>
        <p:nvPicPr>
          <p:cNvPr id="52227" name="Picture 2"/>
          <p:cNvPicPr>
            <a:picLocks noGrp="1" noChangeAspect="1" noChangeArrowheads="1"/>
          </p:cNvPicPr>
          <p:nvPr>
            <p:ph idx="1"/>
          </p:nvPr>
        </p:nvPicPr>
        <p:blipFill>
          <a:blip r:embed="rId3"/>
          <a:srcRect/>
          <a:stretch>
            <a:fillRect/>
          </a:stretch>
        </p:blipFill>
        <p:spPr>
          <a:xfrm>
            <a:off x="1866900" y="2849563"/>
            <a:ext cx="5786438" cy="2560637"/>
          </a:xfrm>
          <a:noFill/>
        </p:spPr>
      </p:pic>
      <p:sp>
        <p:nvSpPr>
          <p:cNvPr id="52228" name="Rectangle 4"/>
          <p:cNvSpPr>
            <a:spLocks noChangeArrowheads="1"/>
          </p:cNvSpPr>
          <p:nvPr/>
        </p:nvSpPr>
        <p:spPr bwMode="auto">
          <a:xfrm>
            <a:off x="381000" y="1447800"/>
            <a:ext cx="7543800" cy="646113"/>
          </a:xfrm>
          <a:prstGeom prst="rect">
            <a:avLst/>
          </a:prstGeom>
          <a:noFill/>
          <a:ln w="9525">
            <a:noFill/>
            <a:miter lim="800000"/>
            <a:headEnd/>
            <a:tailEnd/>
          </a:ln>
        </p:spPr>
        <p:txBody>
          <a:bodyPr>
            <a:spAutoFit/>
          </a:bodyPr>
          <a:lstStyle/>
          <a:p>
            <a:r>
              <a:rPr lang="en-US" sz="1800"/>
              <a:t>In many programming languages, the following classes cover most or all of the tokens</a:t>
            </a:r>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712" y="485473"/>
            <a:ext cx="8229240" cy="1144800"/>
          </a:xfrm>
        </p:spPr>
        <p:txBody>
          <a:bodyPr/>
          <a:lstStyle/>
          <a:p>
            <a:r>
              <a:rPr lang="en-US" b="1" dirty="0" smtClean="0"/>
              <a:t>Science of Building a Compilers</a:t>
            </a:r>
            <a:br>
              <a:rPr lang="en-US" b="1" dirty="0" smtClean="0"/>
            </a:br>
            <a:endParaRPr lang="en-US" dirty="0"/>
          </a:p>
        </p:txBody>
      </p:sp>
      <p:sp>
        <p:nvSpPr>
          <p:cNvPr id="3" name="Content Placeholder 2"/>
          <p:cNvSpPr>
            <a:spLocks noGrp="1"/>
          </p:cNvSpPr>
          <p:nvPr>
            <p:ph idx="1"/>
          </p:nvPr>
        </p:nvSpPr>
        <p:spPr/>
        <p:txBody>
          <a:bodyPr/>
          <a:lstStyle/>
          <a:p>
            <a:pPr algn="just">
              <a:buFont typeface="Arial" pitchFamily="34" charset="0"/>
              <a:buChar char="•"/>
            </a:pPr>
            <a:r>
              <a:rPr lang="en-US" dirty="0" smtClean="0"/>
              <a:t>Code Generation and Optimization</a:t>
            </a:r>
          </a:p>
          <a:p>
            <a:pPr algn="just">
              <a:buFont typeface="Arial" pitchFamily="34" charset="0"/>
              <a:buChar char="•"/>
            </a:pPr>
            <a:endParaRPr lang="en-US" dirty="0" smtClean="0"/>
          </a:p>
          <a:p>
            <a:pPr algn="just">
              <a:buFont typeface="Arial" pitchFamily="34" charset="0"/>
              <a:buChar char="•"/>
            </a:pPr>
            <a:r>
              <a:rPr lang="en-US" dirty="0" smtClean="0"/>
              <a:t>Modeling in Compiler Design and Implementation</a:t>
            </a:r>
          </a:p>
          <a:p>
            <a:pPr algn="just">
              <a:buFont typeface="Arial" pitchFamily="34" charset="0"/>
              <a:buChar char="•"/>
            </a:pPr>
            <a:endParaRPr lang="en-US" dirty="0" smtClean="0"/>
          </a:p>
          <a:p>
            <a:pPr algn="just">
              <a:buFont typeface="Arial" pitchFamily="34" charset="0"/>
              <a:buChar char="•"/>
            </a:pPr>
            <a:r>
              <a:rPr lang="en-US" dirty="0" smtClean="0"/>
              <a:t>Parsing (Recognition) Algorithms:</a:t>
            </a:r>
          </a:p>
          <a:p>
            <a:pPr algn="just">
              <a:buFont typeface="Arial" pitchFamily="34" charset="0"/>
              <a:buChar char="•"/>
            </a:pPr>
            <a:endParaRPr lang="en-US" dirty="0" smtClean="0"/>
          </a:p>
          <a:p>
            <a:pPr algn="just">
              <a:buFont typeface="Arial" pitchFamily="34" charset="0"/>
              <a:buChar char="•"/>
            </a:pPr>
            <a:r>
              <a:rPr lang="en-US" dirty="0" smtClean="0"/>
              <a:t>Syntax Directed Translation:</a:t>
            </a:r>
          </a:p>
          <a:p>
            <a:pPr algn="just">
              <a:buFont typeface="Arial" pitchFamily="34" charset="0"/>
              <a:buChar char="•"/>
            </a:pPr>
            <a:endParaRPr lang="en-US" dirty="0" smtClean="0"/>
          </a:p>
          <a:p>
            <a:pPr algn="just">
              <a:buFont typeface="Arial" pitchFamily="34" charset="0"/>
              <a:buChar char="•"/>
            </a:pPr>
            <a:r>
              <a:rPr lang="en-US" dirty="0" smtClean="0"/>
              <a:t>Generator grammars and semantic actions</a:t>
            </a:r>
          </a:p>
          <a:p>
            <a:pPr algn="just">
              <a:buFont typeface="Arial" pitchFamily="34" charset="0"/>
              <a:buChar char="•"/>
            </a:pPr>
            <a:endParaRPr lang="en-US" dirty="0" smtClean="0"/>
          </a:p>
          <a:p>
            <a:pPr algn="just">
              <a:buFont typeface="Arial" pitchFamily="34" charset="0"/>
              <a:buChar char="•"/>
            </a:pPr>
            <a:r>
              <a:rPr lang="en-US" dirty="0" smtClean="0"/>
              <a:t>Optimizing Code</a:t>
            </a:r>
          </a:p>
          <a:p>
            <a:pPr algn="just">
              <a:buFont typeface="Arial" pitchFamily="34" charset="0"/>
              <a:buChar char="•"/>
            </a:pPr>
            <a:endParaRPr lang="en-US" dirty="0" smtClean="0"/>
          </a:p>
          <a:p>
            <a:pPr algn="just">
              <a:buFont typeface="Arial" pitchFamily="34" charset="0"/>
              <a:buChar char="•"/>
            </a:pPr>
            <a:r>
              <a:rPr lang="en-US" dirty="0" smtClean="0"/>
              <a:t>Role of testing</a:t>
            </a:r>
          </a:p>
          <a:p>
            <a:endParaRPr lang="en-US" dirty="0"/>
          </a:p>
        </p:txBody>
      </p:sp>
    </p:spTree>
  </p:cSld>
  <p:clrMapOvr>
    <a:masterClrMapping/>
  </p:clrMapOvr>
  <p:transition>
    <p:zo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C1EA15FA-E7CE-4C69-8F09-A9D25F6A4455}" type="slidenum">
              <a:rPr lang="en-US" smtClean="0"/>
              <a:pPr/>
              <a:t>120</a:t>
            </a:fld>
            <a:endParaRPr lang="en-US" smtClean="0"/>
          </a:p>
        </p:txBody>
      </p:sp>
      <p:sp>
        <p:nvSpPr>
          <p:cNvPr id="53251" name="Content Placeholder 3"/>
          <p:cNvSpPr>
            <a:spLocks noGrp="1"/>
          </p:cNvSpPr>
          <p:nvPr>
            <p:ph idx="1"/>
          </p:nvPr>
        </p:nvSpPr>
        <p:spPr>
          <a:xfrm>
            <a:off x="381000" y="1219200"/>
            <a:ext cx="8763000" cy="5410200"/>
          </a:xfrm>
        </p:spPr>
        <p:txBody>
          <a:bodyPr/>
          <a:lstStyle/>
          <a:p>
            <a:pPr>
              <a:buFont typeface="Wingdings" pitchFamily="2" charset="2"/>
              <a:buNone/>
            </a:pPr>
            <a:r>
              <a:rPr lang="en-US" sz="1800" b="1" smtClean="0"/>
              <a:t>What's a lexeme?</a:t>
            </a:r>
          </a:p>
          <a:p>
            <a:pPr algn="just">
              <a:buFont typeface="Wingdings" pitchFamily="2" charset="2"/>
              <a:buNone/>
            </a:pPr>
            <a:endParaRPr lang="en-US" sz="1800" smtClean="0"/>
          </a:p>
          <a:p>
            <a:pPr algn="just">
              <a:buFont typeface="Wingdings" pitchFamily="2" charset="2"/>
              <a:buNone/>
            </a:pPr>
            <a:r>
              <a:rPr lang="en-US" sz="1800" smtClean="0"/>
              <a:t>Lexemes are said to be a sequence of characters (alphanumeric) in a token. There </a:t>
            </a:r>
          </a:p>
          <a:p>
            <a:pPr algn="just">
              <a:buFont typeface="Wingdings" pitchFamily="2" charset="2"/>
              <a:buNone/>
            </a:pPr>
            <a:r>
              <a:rPr lang="en-US" sz="1800" smtClean="0"/>
              <a:t>are some predefined rules for every lexeme to be identified as a valid token.</a:t>
            </a:r>
          </a:p>
          <a:p>
            <a:pPr algn="just">
              <a:buFont typeface="Wingdings" pitchFamily="2" charset="2"/>
              <a:buNone/>
            </a:pPr>
            <a:endParaRPr lang="en-US" sz="1800" smtClean="0"/>
          </a:p>
          <a:p>
            <a:pPr algn="just">
              <a:buFont typeface="Wingdings" pitchFamily="2" charset="2"/>
              <a:buNone/>
            </a:pPr>
            <a:r>
              <a:rPr lang="en-US" sz="1800" b="1" smtClean="0"/>
              <a:t>What's a token?</a:t>
            </a:r>
          </a:p>
          <a:p>
            <a:pPr algn="just">
              <a:buFont typeface="Wingdings" pitchFamily="2" charset="2"/>
              <a:buNone/>
            </a:pPr>
            <a:r>
              <a:rPr lang="en-US" sz="1800" smtClean="0"/>
              <a:t>These rules are defined by grammar rules, by means of a pattern. A pattern explains </a:t>
            </a:r>
          </a:p>
          <a:p>
            <a:pPr algn="just">
              <a:buFont typeface="Wingdings" pitchFamily="2" charset="2"/>
              <a:buNone/>
            </a:pPr>
            <a:r>
              <a:rPr lang="en-US" sz="1800" smtClean="0"/>
              <a:t>what can be a token, and these patterns are defined by means of regular </a:t>
            </a:r>
          </a:p>
          <a:p>
            <a:pPr algn="just">
              <a:buFont typeface="Wingdings" pitchFamily="2" charset="2"/>
              <a:buNone/>
            </a:pPr>
            <a:r>
              <a:rPr lang="en-US" sz="1800" smtClean="0"/>
              <a:t>expressions.</a:t>
            </a:r>
          </a:p>
          <a:p>
            <a:pPr algn="just">
              <a:buFont typeface="Wingdings" pitchFamily="2" charset="2"/>
              <a:buNone/>
            </a:pPr>
            <a:endParaRPr lang="en-US" sz="1800" b="1" smtClean="0"/>
          </a:p>
          <a:p>
            <a:pPr algn="just">
              <a:buFont typeface="Wingdings" pitchFamily="2" charset="2"/>
              <a:buNone/>
            </a:pPr>
            <a:r>
              <a:rPr lang="en-US" sz="1800" b="1" smtClean="0"/>
              <a:t>What is Pattern?</a:t>
            </a:r>
          </a:p>
          <a:p>
            <a:pPr>
              <a:buFont typeface="Wingdings" pitchFamily="2" charset="2"/>
              <a:buNone/>
            </a:pPr>
            <a:r>
              <a:rPr lang="en-US" sz="1800" smtClean="0"/>
              <a:t>In programming language, keywords, constants, identifiers, strings, numbers, </a:t>
            </a:r>
          </a:p>
          <a:p>
            <a:pPr>
              <a:buFont typeface="Wingdings" pitchFamily="2" charset="2"/>
              <a:buNone/>
            </a:pPr>
            <a:r>
              <a:rPr lang="en-US" sz="1800" smtClean="0"/>
              <a:t>operators and punctuations symbols can be considered as tokens.</a:t>
            </a:r>
          </a:p>
          <a:p>
            <a:pPr algn="just"/>
            <a:endParaRPr lang="en-US" sz="1800" smtClean="0"/>
          </a:p>
        </p:txBody>
      </p:sp>
    </p:spTree>
  </p:cSld>
  <p:clrMapOvr>
    <a:masterClrMapping/>
  </p:clrMapOvr>
  <p:transition>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3C45F0BF-DCA2-4ABD-881B-21A07702F4F1}" type="slidenum">
              <a:rPr lang="en-US" smtClean="0"/>
              <a:pPr/>
              <a:t>121</a:t>
            </a:fld>
            <a:endParaRPr lang="en-US" smtClean="0"/>
          </a:p>
        </p:txBody>
      </p:sp>
      <p:sp>
        <p:nvSpPr>
          <p:cNvPr id="54275"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Roles of the Lexical analyzer</a:t>
            </a:r>
          </a:p>
          <a:p>
            <a:pPr>
              <a:buFont typeface="Wingdings" pitchFamily="2" charset="2"/>
              <a:buNone/>
            </a:pPr>
            <a:endParaRPr lang="en-US" sz="1800" b="1" smtClean="0"/>
          </a:p>
          <a:p>
            <a:pPr>
              <a:buFont typeface="Arial" pitchFamily="34" charset="0"/>
              <a:buChar char="•"/>
            </a:pPr>
            <a:r>
              <a:rPr lang="en-US" sz="1800" smtClean="0"/>
              <a:t>Helps to identify token into the symbol table.</a:t>
            </a:r>
          </a:p>
          <a:p>
            <a:pPr>
              <a:buFont typeface="Arial" pitchFamily="34" charset="0"/>
              <a:buChar char="•"/>
            </a:pPr>
            <a:endParaRPr lang="en-US" sz="1800" smtClean="0"/>
          </a:p>
          <a:p>
            <a:pPr>
              <a:buFont typeface="Arial" pitchFamily="34" charset="0"/>
              <a:buChar char="•"/>
            </a:pPr>
            <a:r>
              <a:rPr lang="en-US" sz="1800" smtClean="0"/>
              <a:t>Removes white spaces and comments from the source program.</a:t>
            </a:r>
          </a:p>
          <a:p>
            <a:pPr>
              <a:buFont typeface="Arial" pitchFamily="34" charset="0"/>
              <a:buChar char="•"/>
            </a:pPr>
            <a:endParaRPr lang="en-US" sz="1800" smtClean="0"/>
          </a:p>
          <a:p>
            <a:pPr>
              <a:buFont typeface="Arial" pitchFamily="34" charset="0"/>
              <a:buChar char="•"/>
            </a:pPr>
            <a:r>
              <a:rPr lang="en-US" sz="1800" smtClean="0"/>
              <a:t>Correlates error messages with the source program.</a:t>
            </a:r>
          </a:p>
          <a:p>
            <a:pPr>
              <a:buFont typeface="Arial" pitchFamily="34" charset="0"/>
              <a:buChar char="•"/>
            </a:pPr>
            <a:endParaRPr lang="en-US" sz="1800" smtClean="0"/>
          </a:p>
          <a:p>
            <a:pPr>
              <a:buFont typeface="Arial" pitchFamily="34" charset="0"/>
              <a:buChar char="•"/>
            </a:pPr>
            <a:r>
              <a:rPr lang="en-US" sz="1800" smtClean="0"/>
              <a:t>Helps you to expands the macros if it is found in the source program.</a:t>
            </a:r>
          </a:p>
          <a:p>
            <a:pPr>
              <a:buFont typeface="Arial" pitchFamily="34" charset="0"/>
              <a:buChar char="•"/>
            </a:pPr>
            <a:endParaRPr lang="en-US" sz="1800" smtClean="0"/>
          </a:p>
          <a:p>
            <a:pPr>
              <a:buFont typeface="Arial" pitchFamily="34" charset="0"/>
              <a:buChar char="•"/>
            </a:pPr>
            <a:r>
              <a:rPr lang="en-US" sz="1800" smtClean="0"/>
              <a:t>Read input characters from the source program</a:t>
            </a:r>
          </a:p>
          <a:p>
            <a:pPr algn="just"/>
            <a:endParaRPr lang="en-US" sz="1800" smtClean="0"/>
          </a:p>
        </p:txBody>
      </p:sp>
    </p:spTree>
  </p:cSld>
  <p:clrMapOvr>
    <a:masterClrMapping/>
  </p:clrMapOvr>
  <p:transition>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p>
            <a:fld id="{BA4558C4-56FF-4E6A-8CF4-32877F21B23A}" type="slidenum">
              <a:rPr lang="en-US" smtClean="0"/>
              <a:pPr/>
              <a:t>122</a:t>
            </a:fld>
            <a:endParaRPr lang="en-US" smtClean="0"/>
          </a:p>
        </p:txBody>
      </p:sp>
      <p:sp>
        <p:nvSpPr>
          <p:cNvPr id="55299" name="Content Placeholder 3"/>
          <p:cNvSpPr>
            <a:spLocks noGrp="1"/>
          </p:cNvSpPr>
          <p:nvPr>
            <p:ph idx="1"/>
          </p:nvPr>
        </p:nvSpPr>
        <p:spPr>
          <a:xfrm>
            <a:off x="381000" y="1219200"/>
            <a:ext cx="8763000" cy="5410200"/>
          </a:xfrm>
        </p:spPr>
        <p:txBody>
          <a:bodyPr/>
          <a:lstStyle/>
          <a:p>
            <a:pPr>
              <a:buFont typeface="Wingdings" pitchFamily="2" charset="2"/>
              <a:buNone/>
            </a:pPr>
            <a:r>
              <a:rPr lang="en-US" sz="1800" b="1" smtClean="0"/>
              <a:t>Example of Lexical Analysis, Tokens, Non-Tokens</a:t>
            </a:r>
          </a:p>
          <a:p>
            <a:endParaRPr lang="en-US" sz="1800" b="1" smtClean="0"/>
          </a:p>
          <a:p>
            <a:pPr>
              <a:buFont typeface="Wingdings" pitchFamily="2" charset="2"/>
              <a:buNone/>
            </a:pPr>
            <a:r>
              <a:rPr lang="en-US" sz="1800" smtClean="0"/>
              <a:t>Consider the following code that is fed to Lexical Analyzer</a:t>
            </a:r>
          </a:p>
          <a:p>
            <a:pPr>
              <a:buFont typeface="Wingdings" pitchFamily="2" charset="2"/>
              <a:buNone/>
            </a:pPr>
            <a:endParaRPr lang="en-US" sz="1800" smtClean="0"/>
          </a:p>
          <a:p>
            <a:pPr>
              <a:buFont typeface="Wingdings" pitchFamily="2" charset="2"/>
              <a:buNone/>
            </a:pPr>
            <a:r>
              <a:rPr lang="en-US" sz="1800" smtClean="0"/>
              <a:t>#include &lt;stdio.h&gt; </a:t>
            </a:r>
          </a:p>
          <a:p>
            <a:pPr>
              <a:buFont typeface="Wingdings" pitchFamily="2" charset="2"/>
              <a:buNone/>
            </a:pPr>
            <a:r>
              <a:rPr lang="en-US" sz="1800" smtClean="0"/>
              <a:t>int maximum(int x, int y) </a:t>
            </a:r>
          </a:p>
          <a:p>
            <a:pPr>
              <a:buFont typeface="Wingdings" pitchFamily="2" charset="2"/>
              <a:buNone/>
            </a:pPr>
            <a:r>
              <a:rPr lang="en-US" sz="1800" smtClean="0"/>
              <a:t>{ // This will compare 2 numbers</a:t>
            </a:r>
          </a:p>
          <a:p>
            <a:pPr>
              <a:buFont typeface="Wingdings" pitchFamily="2" charset="2"/>
              <a:buNone/>
            </a:pPr>
            <a:r>
              <a:rPr lang="en-US" sz="1800" smtClean="0"/>
              <a:t> if (x &gt; y) </a:t>
            </a:r>
          </a:p>
          <a:p>
            <a:pPr>
              <a:buFont typeface="Wingdings" pitchFamily="2" charset="2"/>
              <a:buNone/>
            </a:pPr>
            <a:r>
              <a:rPr lang="en-US" sz="1800" smtClean="0"/>
              <a:t>return x; </a:t>
            </a:r>
          </a:p>
          <a:p>
            <a:pPr>
              <a:buFont typeface="Wingdings" pitchFamily="2" charset="2"/>
              <a:buNone/>
            </a:pPr>
            <a:r>
              <a:rPr lang="en-US" sz="1800" smtClean="0"/>
              <a:t>Else</a:t>
            </a:r>
          </a:p>
          <a:p>
            <a:pPr>
              <a:buFont typeface="Wingdings" pitchFamily="2" charset="2"/>
              <a:buNone/>
            </a:pPr>
            <a:r>
              <a:rPr lang="en-US" sz="1800" smtClean="0"/>
              <a:t> {</a:t>
            </a:r>
          </a:p>
          <a:p>
            <a:pPr>
              <a:buFont typeface="Wingdings" pitchFamily="2" charset="2"/>
              <a:buNone/>
            </a:pPr>
            <a:r>
              <a:rPr lang="en-US" sz="1800" smtClean="0"/>
              <a:t> return y;</a:t>
            </a:r>
          </a:p>
          <a:p>
            <a:pPr>
              <a:buFont typeface="Wingdings" pitchFamily="2" charset="2"/>
              <a:buNone/>
            </a:pPr>
            <a:r>
              <a:rPr lang="en-US" sz="1800" smtClean="0"/>
              <a:t> }</a:t>
            </a:r>
          </a:p>
          <a:p>
            <a:pPr>
              <a:buFont typeface="Wingdings" pitchFamily="2" charset="2"/>
              <a:buNone/>
            </a:pPr>
            <a:r>
              <a:rPr lang="en-US" sz="1800" smtClean="0"/>
              <a:t> }</a:t>
            </a:r>
          </a:p>
        </p:txBody>
      </p:sp>
    </p:spTree>
  </p:cSld>
  <p:clrMapOvr>
    <a:masterClrMapping/>
  </p:clrMapOvr>
  <p:transition>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1399F67C-C34D-4018-AA5B-72E9AA4155C7}" type="slidenum">
              <a:rPr lang="en-US" smtClean="0"/>
              <a:pPr/>
              <a:t>123</a:t>
            </a:fld>
            <a:endParaRPr lang="en-US" smtClean="0"/>
          </a:p>
        </p:txBody>
      </p:sp>
      <p:graphicFrame>
        <p:nvGraphicFramePr>
          <p:cNvPr id="4" name="Table 3"/>
          <p:cNvGraphicFramePr>
            <a:graphicFrameLocks noGrp="1"/>
          </p:cNvGraphicFramePr>
          <p:nvPr/>
        </p:nvGraphicFramePr>
        <p:xfrm>
          <a:off x="1143000" y="1431925"/>
          <a:ext cx="6096000" cy="44500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l" fontAlgn="t"/>
                      <a:r>
                        <a:rPr lang="en-US" dirty="0">
                          <a:solidFill>
                            <a:schemeClr val="tx1"/>
                          </a:solidFill>
                        </a:rPr>
                        <a:t>Lexeme</a:t>
                      </a:r>
                    </a:p>
                  </a:txBody>
                  <a:tcPr marL="76200" marR="76200" marT="76200" marB="76200">
                    <a:solidFill>
                      <a:schemeClr val="bg2">
                        <a:lumMod val="10000"/>
                        <a:lumOff val="90000"/>
                      </a:schemeClr>
                    </a:solidFill>
                  </a:tcPr>
                </a:tc>
                <a:tc>
                  <a:txBody>
                    <a:bodyPr/>
                    <a:lstStyle/>
                    <a:p>
                      <a:pPr algn="l" fontAlgn="t"/>
                      <a:r>
                        <a:rPr lang="en-US" dirty="0">
                          <a:solidFill>
                            <a:schemeClr val="tx1"/>
                          </a:solidFill>
                        </a:rPr>
                        <a:t>Token</a:t>
                      </a:r>
                    </a:p>
                  </a:txBody>
                  <a:tcPr marL="76200" marR="76200" marT="76200" marB="76200">
                    <a:solidFill>
                      <a:schemeClr val="bg2">
                        <a:lumMod val="10000"/>
                        <a:lumOff val="90000"/>
                      </a:schemeClr>
                    </a:solidFill>
                  </a:tcPr>
                </a:tc>
              </a:tr>
              <a:tr h="370840">
                <a:tc>
                  <a:txBody>
                    <a:bodyPr/>
                    <a:lstStyle/>
                    <a:p>
                      <a:pPr algn="l" fontAlgn="t"/>
                      <a:r>
                        <a:rPr lang="en-US"/>
                        <a:t>int</a:t>
                      </a:r>
                    </a:p>
                  </a:txBody>
                  <a:tcPr marL="76200" marR="76200" marT="76200" marB="76200">
                    <a:solidFill>
                      <a:schemeClr val="bg2">
                        <a:lumMod val="10000"/>
                        <a:lumOff val="90000"/>
                      </a:schemeClr>
                    </a:solidFill>
                  </a:tcPr>
                </a:tc>
                <a:tc>
                  <a:txBody>
                    <a:bodyPr/>
                    <a:lstStyle/>
                    <a:p>
                      <a:pPr algn="l" fontAlgn="t"/>
                      <a:r>
                        <a:rPr lang="en-US"/>
                        <a:t>Keyword</a:t>
                      </a:r>
                    </a:p>
                  </a:txBody>
                  <a:tcPr marL="76200" marR="76200" marT="76200" marB="76200">
                    <a:solidFill>
                      <a:schemeClr val="bg2">
                        <a:lumMod val="10000"/>
                        <a:lumOff val="90000"/>
                      </a:schemeClr>
                    </a:solidFill>
                  </a:tcPr>
                </a:tc>
              </a:tr>
              <a:tr h="370840">
                <a:tc>
                  <a:txBody>
                    <a:bodyPr/>
                    <a:lstStyle/>
                    <a:p>
                      <a:pPr algn="l" fontAlgn="t"/>
                      <a:r>
                        <a:rPr lang="en-US" dirty="0"/>
                        <a:t>maximum</a:t>
                      </a:r>
                    </a:p>
                  </a:txBody>
                  <a:tcPr marL="76200" marR="76200" marT="76200" marB="76200">
                    <a:solidFill>
                      <a:schemeClr val="bg2">
                        <a:lumMod val="10000"/>
                        <a:lumOff val="90000"/>
                      </a:schemeClr>
                    </a:solidFill>
                  </a:tcPr>
                </a:tc>
                <a:tc>
                  <a:txBody>
                    <a:bodyPr/>
                    <a:lstStyle/>
                    <a:p>
                      <a:pPr algn="l" fontAlgn="t"/>
                      <a:r>
                        <a:rPr lang="en-US"/>
                        <a:t>Identifier</a:t>
                      </a:r>
                    </a:p>
                  </a:txBody>
                  <a:tcPr marL="76200" marR="76200" marT="76200" marB="76200">
                    <a:solidFill>
                      <a:schemeClr val="bg2">
                        <a:lumMod val="10000"/>
                        <a:lumOff val="90000"/>
                      </a:schemeClr>
                    </a:solidFill>
                  </a:tcPr>
                </a:tc>
              </a:tr>
              <a:tr h="370840">
                <a:tc>
                  <a:txBody>
                    <a:bodyPr/>
                    <a:lstStyle/>
                    <a:p>
                      <a:pPr algn="l" fontAlgn="t"/>
                      <a:r>
                        <a:rPr lang="en-US" dirty="0"/>
                        <a:t>(</a:t>
                      </a:r>
                    </a:p>
                  </a:txBody>
                  <a:tcPr marL="76200" marR="76200" marT="76200" marB="76200">
                    <a:solidFill>
                      <a:schemeClr val="bg2">
                        <a:lumMod val="10000"/>
                        <a:lumOff val="90000"/>
                      </a:schemeClr>
                    </a:solidFill>
                  </a:tcPr>
                </a:tc>
                <a:tc>
                  <a:txBody>
                    <a:bodyPr/>
                    <a:lstStyle/>
                    <a:p>
                      <a:pPr algn="l" fontAlgn="t"/>
                      <a:r>
                        <a:rPr lang="en-US"/>
                        <a:t>Operator</a:t>
                      </a:r>
                    </a:p>
                  </a:txBody>
                  <a:tcPr marL="76200" marR="76200" marT="76200" marB="76200">
                    <a:solidFill>
                      <a:schemeClr val="bg2">
                        <a:lumMod val="10000"/>
                        <a:lumOff val="90000"/>
                      </a:schemeClr>
                    </a:solidFill>
                  </a:tcPr>
                </a:tc>
              </a:tr>
              <a:tr h="370840">
                <a:tc>
                  <a:txBody>
                    <a:bodyPr/>
                    <a:lstStyle/>
                    <a:p>
                      <a:pPr algn="l" fontAlgn="t"/>
                      <a:r>
                        <a:rPr lang="en-US"/>
                        <a:t>int</a:t>
                      </a:r>
                    </a:p>
                  </a:txBody>
                  <a:tcPr marL="76200" marR="76200" marT="76200" marB="76200">
                    <a:solidFill>
                      <a:schemeClr val="bg2">
                        <a:lumMod val="10000"/>
                        <a:lumOff val="90000"/>
                      </a:schemeClr>
                    </a:solidFill>
                  </a:tcPr>
                </a:tc>
                <a:tc>
                  <a:txBody>
                    <a:bodyPr/>
                    <a:lstStyle/>
                    <a:p>
                      <a:pPr algn="l" fontAlgn="t"/>
                      <a:r>
                        <a:rPr lang="en-US"/>
                        <a:t>Keyword</a:t>
                      </a:r>
                    </a:p>
                  </a:txBody>
                  <a:tcPr marL="76200" marR="76200" marT="76200" marB="76200">
                    <a:solidFill>
                      <a:schemeClr val="bg2">
                        <a:lumMod val="10000"/>
                        <a:lumOff val="90000"/>
                      </a:schemeClr>
                    </a:solidFill>
                  </a:tcPr>
                </a:tc>
              </a:tr>
              <a:tr h="370840">
                <a:tc>
                  <a:txBody>
                    <a:bodyPr/>
                    <a:lstStyle/>
                    <a:p>
                      <a:pPr algn="l" fontAlgn="t"/>
                      <a:r>
                        <a:rPr lang="en-US"/>
                        <a:t>x</a:t>
                      </a:r>
                    </a:p>
                  </a:txBody>
                  <a:tcPr marL="76200" marR="76200" marT="76200" marB="76200">
                    <a:solidFill>
                      <a:schemeClr val="bg2">
                        <a:lumMod val="10000"/>
                        <a:lumOff val="90000"/>
                      </a:schemeClr>
                    </a:solidFill>
                  </a:tcPr>
                </a:tc>
                <a:tc>
                  <a:txBody>
                    <a:bodyPr/>
                    <a:lstStyle/>
                    <a:p>
                      <a:pPr algn="l" fontAlgn="t"/>
                      <a:r>
                        <a:rPr lang="en-US"/>
                        <a:t>Identifier</a:t>
                      </a:r>
                    </a:p>
                  </a:txBody>
                  <a:tcPr marL="76200" marR="76200" marT="76200" marB="76200">
                    <a:solidFill>
                      <a:schemeClr val="bg2">
                        <a:lumMod val="10000"/>
                        <a:lumOff val="90000"/>
                      </a:schemeClr>
                    </a:solidFill>
                  </a:tcPr>
                </a:tc>
              </a:tr>
              <a:tr h="370840">
                <a:tc>
                  <a:txBody>
                    <a:bodyPr/>
                    <a:lstStyle/>
                    <a:p>
                      <a:pPr algn="l" fontAlgn="t"/>
                      <a:r>
                        <a:rPr lang="en-US"/>
                        <a:t>,</a:t>
                      </a:r>
                    </a:p>
                  </a:txBody>
                  <a:tcPr marL="76200" marR="76200" marT="76200" marB="76200">
                    <a:solidFill>
                      <a:schemeClr val="bg2">
                        <a:lumMod val="10000"/>
                        <a:lumOff val="90000"/>
                      </a:schemeClr>
                    </a:solidFill>
                  </a:tcPr>
                </a:tc>
                <a:tc>
                  <a:txBody>
                    <a:bodyPr/>
                    <a:lstStyle/>
                    <a:p>
                      <a:pPr algn="l" fontAlgn="t"/>
                      <a:r>
                        <a:rPr lang="en-US"/>
                        <a:t>Operator</a:t>
                      </a:r>
                    </a:p>
                  </a:txBody>
                  <a:tcPr marL="76200" marR="76200" marT="76200" marB="76200">
                    <a:solidFill>
                      <a:schemeClr val="bg2">
                        <a:lumMod val="10000"/>
                        <a:lumOff val="90000"/>
                      </a:schemeClr>
                    </a:solidFill>
                  </a:tcPr>
                </a:tc>
              </a:tr>
              <a:tr h="370840">
                <a:tc>
                  <a:txBody>
                    <a:bodyPr/>
                    <a:lstStyle/>
                    <a:p>
                      <a:pPr algn="l" fontAlgn="t"/>
                      <a:r>
                        <a:rPr lang="en-US"/>
                        <a:t>int</a:t>
                      </a:r>
                    </a:p>
                  </a:txBody>
                  <a:tcPr marL="76200" marR="76200" marT="76200" marB="76200">
                    <a:solidFill>
                      <a:schemeClr val="bg2">
                        <a:lumMod val="10000"/>
                        <a:lumOff val="90000"/>
                      </a:schemeClr>
                    </a:solidFill>
                  </a:tcPr>
                </a:tc>
                <a:tc>
                  <a:txBody>
                    <a:bodyPr/>
                    <a:lstStyle/>
                    <a:p>
                      <a:pPr algn="l" fontAlgn="t"/>
                      <a:r>
                        <a:rPr lang="en-US"/>
                        <a:t>Keyword</a:t>
                      </a:r>
                    </a:p>
                  </a:txBody>
                  <a:tcPr marL="76200" marR="76200" marT="76200" marB="76200">
                    <a:solidFill>
                      <a:schemeClr val="bg2">
                        <a:lumMod val="10000"/>
                        <a:lumOff val="90000"/>
                      </a:schemeClr>
                    </a:solidFill>
                  </a:tcPr>
                </a:tc>
              </a:tr>
              <a:tr h="370840">
                <a:tc>
                  <a:txBody>
                    <a:bodyPr/>
                    <a:lstStyle/>
                    <a:p>
                      <a:pPr algn="l" fontAlgn="t"/>
                      <a:r>
                        <a:rPr lang="en-US"/>
                        <a:t>Y</a:t>
                      </a:r>
                    </a:p>
                  </a:txBody>
                  <a:tcPr marL="76200" marR="76200" marT="76200" marB="76200">
                    <a:solidFill>
                      <a:schemeClr val="bg2">
                        <a:lumMod val="10000"/>
                        <a:lumOff val="90000"/>
                      </a:schemeClr>
                    </a:solidFill>
                  </a:tcPr>
                </a:tc>
                <a:tc>
                  <a:txBody>
                    <a:bodyPr/>
                    <a:lstStyle/>
                    <a:p>
                      <a:pPr algn="l" fontAlgn="t"/>
                      <a:r>
                        <a:rPr lang="en-US"/>
                        <a:t>Identifier</a:t>
                      </a:r>
                    </a:p>
                  </a:txBody>
                  <a:tcPr marL="76200" marR="76200" marT="76200" marB="76200">
                    <a:solidFill>
                      <a:schemeClr val="bg2">
                        <a:lumMod val="10000"/>
                        <a:lumOff val="90000"/>
                      </a:schemeClr>
                    </a:solidFill>
                  </a:tcPr>
                </a:tc>
              </a:tr>
              <a:tr h="370840">
                <a:tc>
                  <a:txBody>
                    <a:bodyPr/>
                    <a:lstStyle/>
                    <a:p>
                      <a:pPr algn="l" fontAlgn="t"/>
                      <a:r>
                        <a:rPr lang="en-US"/>
                        <a:t>)</a:t>
                      </a:r>
                    </a:p>
                  </a:txBody>
                  <a:tcPr marL="76200" marR="76200" marT="76200" marB="76200">
                    <a:solidFill>
                      <a:schemeClr val="bg2">
                        <a:lumMod val="10000"/>
                        <a:lumOff val="90000"/>
                      </a:schemeClr>
                    </a:solidFill>
                  </a:tcPr>
                </a:tc>
                <a:tc>
                  <a:txBody>
                    <a:bodyPr/>
                    <a:lstStyle/>
                    <a:p>
                      <a:pPr algn="l" fontAlgn="t"/>
                      <a:r>
                        <a:rPr lang="en-US"/>
                        <a:t>Operator</a:t>
                      </a:r>
                    </a:p>
                  </a:txBody>
                  <a:tcPr marL="76200" marR="76200" marT="76200" marB="76200">
                    <a:solidFill>
                      <a:schemeClr val="bg2">
                        <a:lumMod val="10000"/>
                        <a:lumOff val="90000"/>
                      </a:schemeClr>
                    </a:solidFill>
                  </a:tcPr>
                </a:tc>
              </a:tr>
              <a:tr h="370840">
                <a:tc>
                  <a:txBody>
                    <a:bodyPr/>
                    <a:lstStyle/>
                    <a:p>
                      <a:pPr algn="l" fontAlgn="t"/>
                      <a:r>
                        <a:rPr lang="en-US"/>
                        <a:t>{</a:t>
                      </a:r>
                    </a:p>
                  </a:txBody>
                  <a:tcPr marL="76200" marR="76200" marT="76200" marB="76200">
                    <a:solidFill>
                      <a:schemeClr val="bg2">
                        <a:lumMod val="10000"/>
                        <a:lumOff val="90000"/>
                      </a:schemeClr>
                    </a:solidFill>
                  </a:tcPr>
                </a:tc>
                <a:tc>
                  <a:txBody>
                    <a:bodyPr/>
                    <a:lstStyle/>
                    <a:p>
                      <a:pPr algn="l" fontAlgn="t"/>
                      <a:r>
                        <a:rPr lang="en-US"/>
                        <a:t>Operator</a:t>
                      </a:r>
                    </a:p>
                  </a:txBody>
                  <a:tcPr marL="76200" marR="76200" marT="76200" marB="76200">
                    <a:solidFill>
                      <a:schemeClr val="bg2">
                        <a:lumMod val="10000"/>
                        <a:lumOff val="90000"/>
                      </a:schemeClr>
                    </a:solidFill>
                  </a:tcPr>
                </a:tc>
              </a:tr>
              <a:tr h="370840">
                <a:tc>
                  <a:txBody>
                    <a:bodyPr/>
                    <a:lstStyle/>
                    <a:p>
                      <a:pPr algn="l" fontAlgn="t"/>
                      <a:r>
                        <a:rPr lang="en-US"/>
                        <a:t>If</a:t>
                      </a:r>
                    </a:p>
                  </a:txBody>
                  <a:tcPr marL="76200" marR="76200" marT="76200" marB="76200">
                    <a:solidFill>
                      <a:schemeClr val="bg2">
                        <a:lumMod val="10000"/>
                        <a:lumOff val="90000"/>
                      </a:schemeClr>
                    </a:solidFill>
                  </a:tcPr>
                </a:tc>
                <a:tc>
                  <a:txBody>
                    <a:bodyPr/>
                    <a:lstStyle/>
                    <a:p>
                      <a:pPr algn="l" fontAlgn="t"/>
                      <a:r>
                        <a:rPr lang="en-US" dirty="0"/>
                        <a:t>Keyword</a:t>
                      </a:r>
                    </a:p>
                  </a:txBody>
                  <a:tcPr marL="76200" marR="76200" marT="76200" marB="76200">
                    <a:solidFill>
                      <a:schemeClr val="bg2">
                        <a:lumMod val="10000"/>
                        <a:lumOff val="90000"/>
                      </a:schemeClr>
                    </a:solidFill>
                  </a:tcPr>
                </a:tc>
              </a:tr>
            </a:tbl>
          </a:graphicData>
        </a:graphic>
      </p:graphicFrame>
    </p:spTree>
  </p:cSld>
  <p:clrMapOvr>
    <a:masterClrMapping/>
  </p:clrMapOvr>
  <p:transition>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7B87E431-C408-44FB-B707-89BB7C71B8BE}" type="slidenum">
              <a:rPr lang="en-US" smtClean="0"/>
              <a:pPr/>
              <a:t>124</a:t>
            </a:fld>
            <a:endParaRPr lang="en-US" smtClean="0"/>
          </a:p>
        </p:txBody>
      </p:sp>
      <p:sp>
        <p:nvSpPr>
          <p:cNvPr id="57347" name="Content Placeholder 3"/>
          <p:cNvSpPr>
            <a:spLocks noGrp="1"/>
          </p:cNvSpPr>
          <p:nvPr>
            <p:ph idx="1"/>
          </p:nvPr>
        </p:nvSpPr>
        <p:spPr>
          <a:xfrm>
            <a:off x="381000" y="1143000"/>
            <a:ext cx="8763000" cy="5410200"/>
          </a:xfrm>
        </p:spPr>
        <p:txBody>
          <a:bodyPr/>
          <a:lstStyle/>
          <a:p>
            <a:pPr>
              <a:buFont typeface="Wingdings" pitchFamily="2" charset="2"/>
              <a:buNone/>
            </a:pPr>
            <a:endParaRPr lang="en-US" sz="2400" b="1" smtClean="0"/>
          </a:p>
          <a:p>
            <a:pPr>
              <a:buFont typeface="Wingdings" pitchFamily="2" charset="2"/>
              <a:buNone/>
            </a:pPr>
            <a:r>
              <a:rPr lang="en-US" sz="2400" b="1" smtClean="0"/>
              <a:t>Examples of Nontokens</a:t>
            </a:r>
          </a:p>
          <a:p>
            <a:pPr>
              <a:buFont typeface="Wingdings" pitchFamily="2" charset="2"/>
              <a:buNone/>
            </a:pPr>
            <a:endParaRPr lang="en-US" sz="1800" smtClean="0"/>
          </a:p>
        </p:txBody>
      </p:sp>
      <p:graphicFrame>
        <p:nvGraphicFramePr>
          <p:cNvPr id="5" name="Table 4"/>
          <p:cNvGraphicFramePr>
            <a:graphicFrameLocks noGrp="1"/>
          </p:cNvGraphicFramePr>
          <p:nvPr/>
        </p:nvGraphicFramePr>
        <p:xfrm>
          <a:off x="1524000" y="2438400"/>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l" fontAlgn="t"/>
                      <a:r>
                        <a:rPr lang="en-US" b="1" dirty="0">
                          <a:solidFill>
                            <a:schemeClr val="tx1"/>
                          </a:solidFill>
                        </a:rPr>
                        <a:t>Type</a:t>
                      </a:r>
                      <a:endParaRPr lang="en-US" dirty="0">
                        <a:solidFill>
                          <a:schemeClr val="tx1"/>
                        </a:solidFill>
                      </a:endParaRPr>
                    </a:p>
                  </a:txBody>
                  <a:tcPr marL="76200" marR="76200" marT="76200" marB="76200">
                    <a:solidFill>
                      <a:schemeClr val="bg2">
                        <a:lumMod val="10000"/>
                        <a:lumOff val="90000"/>
                      </a:schemeClr>
                    </a:solidFill>
                  </a:tcPr>
                </a:tc>
                <a:tc>
                  <a:txBody>
                    <a:bodyPr/>
                    <a:lstStyle/>
                    <a:p>
                      <a:pPr algn="l" fontAlgn="t"/>
                      <a:r>
                        <a:rPr lang="en-US" b="1" dirty="0">
                          <a:solidFill>
                            <a:schemeClr val="tx1"/>
                          </a:solidFill>
                        </a:rPr>
                        <a:t>Examples</a:t>
                      </a:r>
                      <a:endParaRPr lang="en-US" dirty="0">
                        <a:solidFill>
                          <a:schemeClr val="tx1"/>
                        </a:solidFill>
                      </a:endParaRPr>
                    </a:p>
                  </a:txBody>
                  <a:tcPr marL="76200" marR="76200" marT="76200" marB="76200">
                    <a:solidFill>
                      <a:schemeClr val="bg2">
                        <a:lumMod val="10000"/>
                        <a:lumOff val="90000"/>
                      </a:schemeClr>
                    </a:solidFill>
                  </a:tcPr>
                </a:tc>
              </a:tr>
              <a:tr h="370840">
                <a:tc>
                  <a:txBody>
                    <a:bodyPr/>
                    <a:lstStyle/>
                    <a:p>
                      <a:pPr algn="l" fontAlgn="t"/>
                      <a:r>
                        <a:rPr lang="en-US"/>
                        <a:t>Comment</a:t>
                      </a:r>
                    </a:p>
                  </a:txBody>
                  <a:tcPr marL="76200" marR="76200" marT="76200" marB="76200">
                    <a:solidFill>
                      <a:schemeClr val="bg2">
                        <a:lumMod val="10000"/>
                        <a:lumOff val="90000"/>
                      </a:schemeClr>
                    </a:solidFill>
                  </a:tcPr>
                </a:tc>
                <a:tc>
                  <a:txBody>
                    <a:bodyPr/>
                    <a:lstStyle/>
                    <a:p>
                      <a:pPr algn="l" fontAlgn="t"/>
                      <a:r>
                        <a:rPr lang="en-US" dirty="0"/>
                        <a:t>// This will compare 2 numbers</a:t>
                      </a:r>
                    </a:p>
                  </a:txBody>
                  <a:tcPr marL="76200" marR="76200" marT="76200" marB="76200">
                    <a:solidFill>
                      <a:schemeClr val="bg2">
                        <a:lumMod val="10000"/>
                        <a:lumOff val="90000"/>
                      </a:schemeClr>
                    </a:solidFill>
                  </a:tcPr>
                </a:tc>
              </a:tr>
              <a:tr h="370840">
                <a:tc>
                  <a:txBody>
                    <a:bodyPr/>
                    <a:lstStyle/>
                    <a:p>
                      <a:pPr algn="l" fontAlgn="t"/>
                      <a:r>
                        <a:rPr lang="en-US" dirty="0"/>
                        <a:t>Pre-processor directive</a:t>
                      </a:r>
                    </a:p>
                  </a:txBody>
                  <a:tcPr marL="76200" marR="76200" marT="76200" marB="76200">
                    <a:solidFill>
                      <a:schemeClr val="bg2">
                        <a:lumMod val="10000"/>
                        <a:lumOff val="90000"/>
                      </a:schemeClr>
                    </a:solidFill>
                  </a:tcPr>
                </a:tc>
                <a:tc>
                  <a:txBody>
                    <a:bodyPr/>
                    <a:lstStyle/>
                    <a:p>
                      <a:pPr algn="l" fontAlgn="t"/>
                      <a:r>
                        <a:rPr lang="en-US"/>
                        <a:t>#include &lt;stdio.h&gt;</a:t>
                      </a:r>
                    </a:p>
                  </a:txBody>
                  <a:tcPr marL="76200" marR="76200" marT="76200" marB="76200">
                    <a:solidFill>
                      <a:schemeClr val="bg2">
                        <a:lumMod val="10000"/>
                        <a:lumOff val="90000"/>
                      </a:schemeClr>
                    </a:solidFill>
                  </a:tcPr>
                </a:tc>
              </a:tr>
              <a:tr h="370840">
                <a:tc>
                  <a:txBody>
                    <a:bodyPr/>
                    <a:lstStyle/>
                    <a:p>
                      <a:pPr algn="l" fontAlgn="t"/>
                      <a:r>
                        <a:rPr lang="en-US"/>
                        <a:t>Pre-processor directive</a:t>
                      </a:r>
                    </a:p>
                  </a:txBody>
                  <a:tcPr marL="76200" marR="76200" marT="76200" marB="76200">
                    <a:solidFill>
                      <a:schemeClr val="bg2">
                        <a:lumMod val="10000"/>
                        <a:lumOff val="90000"/>
                      </a:schemeClr>
                    </a:solidFill>
                  </a:tcPr>
                </a:tc>
                <a:tc>
                  <a:txBody>
                    <a:bodyPr/>
                    <a:lstStyle/>
                    <a:p>
                      <a:pPr algn="l" fontAlgn="t"/>
                      <a:r>
                        <a:rPr lang="en-US"/>
                        <a:t>#define NUMS 8,9</a:t>
                      </a:r>
                    </a:p>
                  </a:txBody>
                  <a:tcPr marL="76200" marR="76200" marT="76200" marB="76200">
                    <a:solidFill>
                      <a:schemeClr val="bg2">
                        <a:lumMod val="10000"/>
                        <a:lumOff val="90000"/>
                      </a:schemeClr>
                    </a:solidFill>
                  </a:tcPr>
                </a:tc>
              </a:tr>
              <a:tr h="370840">
                <a:tc>
                  <a:txBody>
                    <a:bodyPr/>
                    <a:lstStyle/>
                    <a:p>
                      <a:pPr algn="l" fontAlgn="t"/>
                      <a:r>
                        <a:rPr lang="en-US"/>
                        <a:t>Macro</a:t>
                      </a:r>
                    </a:p>
                  </a:txBody>
                  <a:tcPr marL="76200" marR="76200" marT="76200" marB="76200">
                    <a:solidFill>
                      <a:schemeClr val="bg2">
                        <a:lumMod val="10000"/>
                        <a:lumOff val="90000"/>
                      </a:schemeClr>
                    </a:solidFill>
                  </a:tcPr>
                </a:tc>
                <a:tc>
                  <a:txBody>
                    <a:bodyPr/>
                    <a:lstStyle/>
                    <a:p>
                      <a:pPr algn="l" fontAlgn="t"/>
                      <a:r>
                        <a:rPr lang="en-US"/>
                        <a:t>NUMS</a:t>
                      </a:r>
                    </a:p>
                  </a:txBody>
                  <a:tcPr marL="76200" marR="76200" marT="76200" marB="76200">
                    <a:solidFill>
                      <a:schemeClr val="bg2">
                        <a:lumMod val="10000"/>
                        <a:lumOff val="90000"/>
                      </a:schemeClr>
                    </a:solidFill>
                  </a:tcPr>
                </a:tc>
              </a:tr>
              <a:tr h="370840">
                <a:tc>
                  <a:txBody>
                    <a:bodyPr/>
                    <a:lstStyle/>
                    <a:p>
                      <a:pPr algn="l" fontAlgn="t"/>
                      <a:r>
                        <a:rPr lang="en-US" dirty="0"/>
                        <a:t>Whitespace</a:t>
                      </a:r>
                    </a:p>
                  </a:txBody>
                  <a:tcPr marL="76200" marR="76200" marT="76200" marB="76200">
                    <a:solidFill>
                      <a:schemeClr val="bg2">
                        <a:lumMod val="10000"/>
                        <a:lumOff val="90000"/>
                      </a:schemeClr>
                    </a:solidFill>
                  </a:tcPr>
                </a:tc>
                <a:tc>
                  <a:txBody>
                    <a:bodyPr/>
                    <a:lstStyle/>
                    <a:p>
                      <a:pPr algn="l" fontAlgn="t"/>
                      <a:r>
                        <a:rPr lang="en-US" dirty="0"/>
                        <a:t>/n /b /t</a:t>
                      </a:r>
                    </a:p>
                  </a:txBody>
                  <a:tcPr marL="76200" marR="76200" marT="76200" marB="76200">
                    <a:solidFill>
                      <a:schemeClr val="bg2">
                        <a:lumMod val="10000"/>
                        <a:lumOff val="90000"/>
                      </a:schemeClr>
                    </a:solidFill>
                  </a:tcPr>
                </a:tc>
              </a:tr>
            </a:tbl>
          </a:graphicData>
        </a:graphic>
      </p:graphicFrame>
    </p:spTree>
  </p:cSld>
  <p:clrMapOvr>
    <a:masterClrMapping/>
  </p:clrMapOvr>
  <p:transition>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1836AB15-77CD-40F4-93E9-205AFE9858ED}" type="slidenum">
              <a:rPr lang="en-US" smtClean="0"/>
              <a:pPr/>
              <a:t>125</a:t>
            </a:fld>
            <a:endParaRPr lang="en-US" smtClean="0"/>
          </a:p>
        </p:txBody>
      </p:sp>
      <p:sp>
        <p:nvSpPr>
          <p:cNvPr id="58371" name="Rectangle 6"/>
          <p:cNvSpPr>
            <a:spLocks noChangeArrowheads="1"/>
          </p:cNvSpPr>
          <p:nvPr/>
        </p:nvSpPr>
        <p:spPr bwMode="auto">
          <a:xfrm>
            <a:off x="609600" y="1371600"/>
            <a:ext cx="3462338" cy="461963"/>
          </a:xfrm>
          <a:prstGeom prst="rect">
            <a:avLst/>
          </a:prstGeom>
          <a:noFill/>
          <a:ln w="9525">
            <a:noFill/>
            <a:miter lim="800000"/>
            <a:headEnd/>
            <a:tailEnd/>
          </a:ln>
        </p:spPr>
        <p:txBody>
          <a:bodyPr wrap="none">
            <a:spAutoFit/>
          </a:bodyPr>
          <a:lstStyle/>
          <a:p>
            <a:r>
              <a:rPr lang="en-US" b="1"/>
              <a:t>Attributes for Tokens</a:t>
            </a:r>
            <a:endParaRPr lang="en-US"/>
          </a:p>
        </p:txBody>
      </p:sp>
      <p:sp>
        <p:nvSpPr>
          <p:cNvPr id="58372" name="Rectangle 1"/>
          <p:cNvSpPr>
            <a:spLocks noChangeArrowheads="1"/>
          </p:cNvSpPr>
          <p:nvPr/>
        </p:nvSpPr>
        <p:spPr bwMode="auto">
          <a:xfrm>
            <a:off x="0" y="0"/>
            <a:ext cx="184150" cy="461963"/>
          </a:xfrm>
          <a:prstGeom prst="rect">
            <a:avLst/>
          </a:prstGeom>
          <a:solidFill>
            <a:srgbClr val="FFFFFF"/>
          </a:solidFill>
          <a:ln w="9525">
            <a:noFill/>
            <a:miter lim="800000"/>
            <a:headEnd/>
            <a:tailEnd/>
          </a:ln>
        </p:spPr>
        <p:txBody>
          <a:bodyPr wrap="none" anchor="ctr">
            <a:spAutoFit/>
          </a:bodyPr>
          <a:lstStyle/>
          <a:p>
            <a:pPr algn="just" eaLnBrk="0" hangingPunct="0"/>
            <a:endParaRPr lang="en-US"/>
          </a:p>
        </p:txBody>
      </p:sp>
      <p:sp>
        <p:nvSpPr>
          <p:cNvPr id="8" name="Rectangle 7"/>
          <p:cNvSpPr/>
          <p:nvPr/>
        </p:nvSpPr>
        <p:spPr>
          <a:xfrm>
            <a:off x="762000" y="1828800"/>
            <a:ext cx="8077200" cy="5016500"/>
          </a:xfrm>
          <a:prstGeom prst="rect">
            <a:avLst/>
          </a:prstGeom>
        </p:spPr>
        <p:txBody>
          <a:bodyPr>
            <a:spAutoFit/>
          </a:bodyPr>
          <a:lstStyle/>
          <a:p>
            <a:pPr algn="just" eaLnBrk="0" hangingPunct="0">
              <a:defRPr/>
            </a:pPr>
            <a:r>
              <a:rPr lang="en-US" sz="1600" dirty="0">
                <a:solidFill>
                  <a:srgbClr val="333333"/>
                </a:solidFill>
                <a:latin typeface="+mn-lt"/>
                <a:cs typeface="Times New Roman" pitchFamily="18" charset="0"/>
              </a:rPr>
              <a:t>The token names and associated attribute values for the For-</a:t>
            </a:r>
            <a:r>
              <a:rPr lang="en-US" sz="1600" dirty="0" err="1">
                <a:solidFill>
                  <a:srgbClr val="333333"/>
                </a:solidFill>
                <a:latin typeface="+mn-lt"/>
                <a:cs typeface="Times New Roman" pitchFamily="18" charset="0"/>
              </a:rPr>
              <a:t>tran</a:t>
            </a:r>
            <a:r>
              <a:rPr lang="en-US" sz="1600" dirty="0">
                <a:solidFill>
                  <a:srgbClr val="333333"/>
                </a:solidFill>
                <a:latin typeface="+mn-lt"/>
                <a:cs typeface="Times New Roman" pitchFamily="18" charset="0"/>
              </a:rPr>
              <a:t> statement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dirty="0">
                <a:solidFill>
                  <a:srgbClr val="333333"/>
                </a:solidFill>
                <a:latin typeface="+mn-lt"/>
                <a:cs typeface="Times New Roman" pitchFamily="18" charset="0"/>
              </a:rPr>
              <a:t>E = M * C ** 2</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dirty="0">
                <a:solidFill>
                  <a:srgbClr val="333333"/>
                </a:solidFill>
                <a:latin typeface="+mn-lt"/>
                <a:cs typeface="Times New Roman" pitchFamily="18" charset="0"/>
              </a:rPr>
              <a:t>are written below as a sequence of pairs.</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&lt;id, </a:t>
            </a:r>
            <a:r>
              <a:rPr lang="en-US" sz="1600" dirty="0">
                <a:solidFill>
                  <a:srgbClr val="333333"/>
                </a:solidFill>
                <a:latin typeface="+mn-lt"/>
                <a:cs typeface="Times New Roman" pitchFamily="18" charset="0"/>
              </a:rPr>
              <a:t>pointer to symbol-table entry for E&gt;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&lt;assign _ op&gt;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&lt;id, </a:t>
            </a:r>
            <a:r>
              <a:rPr lang="en-US" sz="1600" dirty="0">
                <a:solidFill>
                  <a:srgbClr val="333333"/>
                </a:solidFill>
                <a:latin typeface="+mn-lt"/>
                <a:cs typeface="Times New Roman" pitchFamily="18" charset="0"/>
              </a:rPr>
              <a:t>pointer to symbol-table entry for M&gt;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a:t>
            </a:r>
            <a:r>
              <a:rPr lang="en-US" sz="1600" b="1" dirty="0" err="1">
                <a:solidFill>
                  <a:srgbClr val="333333"/>
                </a:solidFill>
                <a:latin typeface="+mn-lt"/>
                <a:cs typeface="Times New Roman" pitchFamily="18" charset="0"/>
              </a:rPr>
              <a:t>mult</a:t>
            </a:r>
            <a:r>
              <a:rPr lang="en-US" sz="1600" b="1" dirty="0">
                <a:solidFill>
                  <a:srgbClr val="333333"/>
                </a:solidFill>
                <a:latin typeface="+mn-lt"/>
                <a:cs typeface="Times New Roman" pitchFamily="18" charset="0"/>
              </a:rPr>
              <a:t> _ op&gt;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&lt;id, </a:t>
            </a:r>
            <a:r>
              <a:rPr lang="en-US" sz="1600" dirty="0">
                <a:solidFill>
                  <a:srgbClr val="333333"/>
                </a:solidFill>
                <a:latin typeface="+mn-lt"/>
                <a:cs typeface="Times New Roman" pitchFamily="18" charset="0"/>
              </a:rPr>
              <a:t>pointer to symbol-table entry for C&gt;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&lt;exp _ op&gt;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a:p>
            <a:pPr algn="just" eaLnBrk="0" hangingPunct="0">
              <a:defRPr/>
            </a:pPr>
            <a:r>
              <a:rPr lang="en-US" sz="1600" b="1" dirty="0">
                <a:solidFill>
                  <a:srgbClr val="333333"/>
                </a:solidFill>
                <a:latin typeface="+mn-lt"/>
                <a:cs typeface="Times New Roman" pitchFamily="18" charset="0"/>
              </a:rPr>
              <a:t>&lt;number, </a:t>
            </a:r>
            <a:r>
              <a:rPr lang="en-US" sz="1600" dirty="0">
                <a:solidFill>
                  <a:srgbClr val="333333"/>
                </a:solidFill>
                <a:latin typeface="+mn-lt"/>
                <a:cs typeface="Times New Roman" pitchFamily="18" charset="0"/>
              </a:rPr>
              <a:t>integer value 2&gt;</a:t>
            </a:r>
            <a:endParaRPr lang="en-US" sz="1600" dirty="0">
              <a:latin typeface="+mn-lt"/>
            </a:endParaRPr>
          </a:p>
          <a:p>
            <a:pPr algn="just" eaLnBrk="0" hangingPunct="0">
              <a:defRPr/>
            </a:pPr>
            <a:r>
              <a:rPr lang="en-US" sz="1600" dirty="0">
                <a:solidFill>
                  <a:srgbClr val="333333"/>
                </a:solidFill>
                <a:latin typeface="+mn-lt"/>
                <a:cs typeface="Times New Roman" pitchFamily="18" charset="0"/>
              </a:rPr>
              <a:t> </a:t>
            </a:r>
            <a:endParaRPr lang="en-US" sz="1600" dirty="0">
              <a:latin typeface="+mn-lt"/>
            </a:endParaRPr>
          </a:p>
        </p:txBody>
      </p:sp>
    </p:spTree>
  </p:cSld>
  <p:clrMapOvr>
    <a:masterClrMapping/>
  </p:clrMapOvr>
  <p:transition>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8A0803B3-571E-47CC-BE3E-CE15DC134CE3}" type="slidenum">
              <a:rPr lang="en-US" smtClean="0"/>
              <a:pPr/>
              <a:t>126</a:t>
            </a:fld>
            <a:endParaRPr lang="en-US" smtClean="0"/>
          </a:p>
        </p:txBody>
      </p:sp>
      <p:sp>
        <p:nvSpPr>
          <p:cNvPr id="59395"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Lexical Errors</a:t>
            </a:r>
          </a:p>
          <a:p>
            <a:pPr>
              <a:buFont typeface="Wingdings" pitchFamily="2" charset="2"/>
              <a:buNone/>
            </a:pPr>
            <a:endParaRPr lang="en-US" sz="1800" b="1" smtClean="0"/>
          </a:p>
          <a:p>
            <a:pPr>
              <a:buFont typeface="Arial" pitchFamily="34" charset="0"/>
              <a:buChar char="•"/>
            </a:pPr>
            <a:r>
              <a:rPr lang="en-US" sz="1800" smtClean="0"/>
              <a:t>A character sequence which is not possible to scan into any valid token is a lexical error.</a:t>
            </a:r>
          </a:p>
          <a:p>
            <a:pPr>
              <a:buFont typeface="Arial" pitchFamily="34" charset="0"/>
              <a:buChar char="•"/>
            </a:pPr>
            <a:r>
              <a:rPr lang="en-US" sz="1800" smtClean="0"/>
              <a:t>Lexical errors are not very common, but it should be managed by a scanner.</a:t>
            </a:r>
          </a:p>
          <a:p>
            <a:pPr>
              <a:buFont typeface="Arial" pitchFamily="34" charset="0"/>
              <a:buChar char="•"/>
            </a:pPr>
            <a:r>
              <a:rPr lang="en-US" sz="1800" smtClean="0"/>
              <a:t>Misspelling of identifiers, operators, keyword are considered as lexical errors.</a:t>
            </a:r>
          </a:p>
          <a:p>
            <a:pPr>
              <a:buFont typeface="Arial" pitchFamily="34" charset="0"/>
              <a:buChar char="•"/>
            </a:pPr>
            <a:endParaRPr lang="en-US" sz="1800" smtClean="0"/>
          </a:p>
          <a:p>
            <a:pPr>
              <a:buFont typeface="Wingdings" pitchFamily="2" charset="2"/>
              <a:buNone/>
            </a:pPr>
            <a:r>
              <a:rPr lang="en-US" sz="2400" b="1" smtClean="0"/>
              <a:t>Error Recovery in Lexical Analyzer</a:t>
            </a:r>
          </a:p>
          <a:p>
            <a:pPr>
              <a:buFont typeface="Arial" pitchFamily="34" charset="0"/>
              <a:buChar char="•"/>
            </a:pPr>
            <a:endParaRPr lang="en-US" sz="1800" b="1" smtClean="0"/>
          </a:p>
          <a:p>
            <a:pPr>
              <a:buFont typeface="Arial" pitchFamily="34" charset="0"/>
              <a:buChar char="•"/>
            </a:pPr>
            <a:r>
              <a:rPr lang="en-US" sz="1800" smtClean="0"/>
              <a:t>Removes one character from the remaining input.</a:t>
            </a:r>
          </a:p>
          <a:p>
            <a:pPr>
              <a:buFont typeface="Arial" pitchFamily="34" charset="0"/>
              <a:buChar char="•"/>
            </a:pPr>
            <a:r>
              <a:rPr lang="en-US" sz="1800" smtClean="0"/>
              <a:t>In the panic mode, the successive characters are always ignored until we reach a well-formed token.</a:t>
            </a:r>
          </a:p>
          <a:p>
            <a:pPr>
              <a:buFont typeface="Arial" pitchFamily="34" charset="0"/>
              <a:buChar char="•"/>
            </a:pPr>
            <a:r>
              <a:rPr lang="en-US" sz="1800" smtClean="0"/>
              <a:t>By inserting the missing character into the remaining input.</a:t>
            </a:r>
          </a:p>
          <a:p>
            <a:pPr>
              <a:buFont typeface="Arial" pitchFamily="34" charset="0"/>
              <a:buChar char="•"/>
            </a:pPr>
            <a:r>
              <a:rPr lang="en-US" sz="1800" smtClean="0"/>
              <a:t>Replace a character with another character.</a:t>
            </a:r>
          </a:p>
          <a:p>
            <a:pPr>
              <a:buFont typeface="Arial" pitchFamily="34" charset="0"/>
              <a:buChar char="•"/>
            </a:pPr>
            <a:r>
              <a:rPr lang="en-US" sz="1800" smtClean="0"/>
              <a:t>Transpose two serial characters.</a:t>
            </a:r>
          </a:p>
          <a:p>
            <a:pPr>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08DB4762-BB0E-4748-B746-59E5C58E186E}" type="slidenum">
              <a:rPr lang="en-US" smtClean="0"/>
              <a:pPr/>
              <a:t>127</a:t>
            </a:fld>
            <a:endParaRPr lang="en-US" smtClean="0"/>
          </a:p>
        </p:txBody>
      </p:sp>
      <p:sp>
        <p:nvSpPr>
          <p:cNvPr id="60419"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Advantages of Lexical analysis</a:t>
            </a:r>
          </a:p>
          <a:p>
            <a:pPr algn="just"/>
            <a:r>
              <a:rPr lang="en-US" sz="1800" smtClean="0"/>
              <a:t>Used by programs like compilers which can use the parsed data to create a compiled binary executable code.</a:t>
            </a:r>
          </a:p>
          <a:p>
            <a:pPr algn="just"/>
            <a:r>
              <a:rPr lang="en-US" sz="1800" smtClean="0"/>
              <a:t>It is used by web browsers to format and display a web page with the help of parsed data from JavaScript, HTML, CSS</a:t>
            </a:r>
          </a:p>
          <a:p>
            <a:pPr algn="just"/>
            <a:r>
              <a:rPr lang="en-US" sz="1800" smtClean="0"/>
              <a:t>A separate lexical analyzer helps you to construct a specialized and potentially more efficient processor for the task</a:t>
            </a:r>
          </a:p>
          <a:p>
            <a:pPr algn="just"/>
            <a:endParaRPr lang="en-US" sz="1800" smtClean="0"/>
          </a:p>
          <a:p>
            <a:pPr algn="just">
              <a:buFont typeface="Wingdings" pitchFamily="2" charset="2"/>
              <a:buNone/>
            </a:pPr>
            <a:r>
              <a:rPr lang="en-US" sz="2400" b="1" smtClean="0"/>
              <a:t>Disadvantage of Lexical analysis</a:t>
            </a:r>
          </a:p>
          <a:p>
            <a:pPr algn="just"/>
            <a:r>
              <a:rPr lang="en-US" sz="1800" smtClean="0"/>
              <a:t>You need to spend significant time reading the source program and partitioning it in the form of tokens</a:t>
            </a:r>
          </a:p>
          <a:p>
            <a:pPr algn="just"/>
            <a:r>
              <a:rPr lang="en-US" sz="1800" smtClean="0"/>
              <a:t>Some </a:t>
            </a:r>
            <a:r>
              <a:rPr lang="en-US" sz="1800" b="1" smtClean="0"/>
              <a:t>regular expressions </a:t>
            </a:r>
            <a:r>
              <a:rPr lang="en-US" sz="1800" smtClean="0"/>
              <a:t>are quite difficult to understand.</a:t>
            </a:r>
          </a:p>
          <a:p>
            <a:pPr algn="just"/>
            <a:r>
              <a:rPr lang="en-US" sz="1800" smtClean="0"/>
              <a:t>More effort is needed to develop and debug the lexer and its token descriptions.</a:t>
            </a:r>
          </a:p>
          <a:p>
            <a:pPr algn="just"/>
            <a:r>
              <a:rPr lang="en-US" sz="1800" smtClean="0"/>
              <a:t>Additional </a:t>
            </a:r>
            <a:r>
              <a:rPr lang="en-US" sz="1800" b="1" smtClean="0"/>
              <a:t>runtime</a:t>
            </a:r>
            <a:r>
              <a:rPr lang="en-US" sz="1800" smtClean="0"/>
              <a:t> overhead is required to generate the lexer tables and construct the tokens</a:t>
            </a:r>
          </a:p>
        </p:txBody>
      </p:sp>
    </p:spTree>
  </p:cSld>
  <p:clrMapOvr>
    <a:masterClrMapping/>
  </p:clrMapOvr>
  <p:transition>
    <p:zo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8C8A9FEC-D07D-4B35-93FA-7E7C848F9E6B}" type="slidenum">
              <a:rPr lang="en-US" smtClean="0"/>
              <a:pPr/>
              <a:t>128</a:t>
            </a:fld>
            <a:endParaRPr lang="en-US" smtClean="0"/>
          </a:p>
        </p:txBody>
      </p:sp>
      <p:sp>
        <p:nvSpPr>
          <p:cNvPr id="61443"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Why separate Lexical and Parser?</a:t>
            </a:r>
          </a:p>
          <a:p>
            <a:pPr>
              <a:buFont typeface="Wingdings" pitchFamily="2" charset="2"/>
              <a:buNone/>
            </a:pPr>
            <a:endParaRPr lang="en-US" sz="2400" b="1" smtClean="0"/>
          </a:p>
          <a:p>
            <a:pPr algn="just">
              <a:buFont typeface="Wingdings" pitchFamily="2" charset="2"/>
              <a:buChar char="§"/>
            </a:pPr>
            <a:r>
              <a:rPr lang="en-US" sz="1800" smtClean="0"/>
              <a:t>The </a:t>
            </a:r>
            <a:r>
              <a:rPr lang="en-US" sz="1800" b="1" smtClean="0"/>
              <a:t>simplicity</a:t>
            </a:r>
            <a:r>
              <a:rPr lang="en-US" sz="1800" smtClean="0"/>
              <a:t> of design: It eases the process of lexical analysis and the syntax analysis by eliminating unwanted tokens.</a:t>
            </a:r>
          </a:p>
          <a:p>
            <a:pPr algn="just">
              <a:buFont typeface="Wingdings" pitchFamily="2" charset="2"/>
              <a:buChar char="§"/>
            </a:pPr>
            <a:endParaRPr lang="en-US" sz="1800" smtClean="0"/>
          </a:p>
          <a:p>
            <a:pPr algn="just">
              <a:buFont typeface="Wingdings" pitchFamily="2" charset="2"/>
              <a:buChar char="§"/>
            </a:pPr>
            <a:r>
              <a:rPr lang="en-US" sz="1800" smtClean="0"/>
              <a:t>To improve compiler </a:t>
            </a:r>
            <a:r>
              <a:rPr lang="en-US" sz="1800" b="1" smtClean="0"/>
              <a:t>efficiency</a:t>
            </a:r>
            <a:r>
              <a:rPr lang="en-US" sz="1800" smtClean="0"/>
              <a:t>: Helps you to improve compiler efficiency.</a:t>
            </a:r>
          </a:p>
          <a:p>
            <a:pPr algn="just">
              <a:buFont typeface="Wingdings" pitchFamily="2" charset="2"/>
              <a:buChar char="§"/>
            </a:pPr>
            <a:endParaRPr lang="en-US" sz="1800" smtClean="0"/>
          </a:p>
          <a:p>
            <a:pPr algn="just">
              <a:buFont typeface="Wingdings" pitchFamily="2" charset="2"/>
              <a:buChar char="§"/>
            </a:pPr>
            <a:r>
              <a:rPr lang="en-US" sz="1800" smtClean="0"/>
              <a:t>Specialization: specialized techniques can be applied to improves the lexical analysis process.</a:t>
            </a:r>
          </a:p>
          <a:p>
            <a:pPr algn="just">
              <a:buFont typeface="Wingdings" pitchFamily="2" charset="2"/>
              <a:buChar char="§"/>
            </a:pPr>
            <a:endParaRPr lang="en-US" sz="1800" smtClean="0"/>
          </a:p>
          <a:p>
            <a:pPr algn="just">
              <a:buFont typeface="Wingdings" pitchFamily="2" charset="2"/>
              <a:buChar char="§"/>
            </a:pPr>
            <a:r>
              <a:rPr lang="en-US" sz="1800" smtClean="0"/>
              <a:t>Portability: only the </a:t>
            </a:r>
            <a:r>
              <a:rPr lang="en-US" sz="1800" b="1" smtClean="0"/>
              <a:t>scanner </a:t>
            </a:r>
            <a:r>
              <a:rPr lang="en-US" sz="1800" smtClean="0"/>
              <a:t>requires to communicate with the outside world.</a:t>
            </a:r>
          </a:p>
          <a:p>
            <a:pPr algn="just">
              <a:buFont typeface="Wingdings" pitchFamily="2" charset="2"/>
              <a:buChar char="§"/>
            </a:pPr>
            <a:endParaRPr lang="en-US" sz="1800" smtClean="0"/>
          </a:p>
          <a:p>
            <a:pPr algn="just">
              <a:buFont typeface="Wingdings" pitchFamily="2" charset="2"/>
              <a:buChar char="§"/>
            </a:pPr>
            <a:r>
              <a:rPr lang="en-US" sz="1800" smtClean="0"/>
              <a:t>Higher </a:t>
            </a:r>
            <a:r>
              <a:rPr lang="en-US" sz="1800" b="1" smtClean="0"/>
              <a:t>portability</a:t>
            </a:r>
            <a:r>
              <a:rPr lang="en-US" sz="1800" smtClean="0"/>
              <a:t>: input-device-specific peculiarities restricted to the lexer.</a:t>
            </a:r>
          </a:p>
          <a:p>
            <a:pPr algn="just">
              <a:buFont typeface="Wingdings" pitchFamily="2" charset="2"/>
              <a:buChar char="§"/>
            </a:pPr>
            <a:r>
              <a:rPr lang="en-US" sz="2000" smtClean="0"/>
              <a:t/>
            </a:r>
            <a:br>
              <a:rPr lang="en-US" sz="2000" smtClean="0"/>
            </a:br>
            <a:endParaRPr lang="en-US" sz="2000" b="1" smtClean="0"/>
          </a:p>
        </p:txBody>
      </p:sp>
    </p:spTree>
  </p:cSld>
  <p:clrMapOvr>
    <a:masterClrMapping/>
  </p:clrMapOvr>
  <p:transition>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0927F585-56ED-4C9F-8244-A79012D2274A}" type="slidenum">
              <a:rPr lang="en-US" smtClean="0"/>
              <a:pPr/>
              <a:t>129</a:t>
            </a:fld>
            <a:endParaRPr lang="en-US" smtClean="0"/>
          </a:p>
        </p:txBody>
      </p:sp>
      <p:graphicFrame>
        <p:nvGraphicFramePr>
          <p:cNvPr id="4" name="Content Placeholder 3"/>
          <p:cNvGraphicFramePr>
            <a:graphicFrameLocks noGrp="1"/>
          </p:cNvGraphicFramePr>
          <p:nvPr>
            <p:ph idx="1"/>
          </p:nvPr>
        </p:nvGraphicFramePr>
        <p:xfrm>
          <a:off x="609600" y="1828800"/>
          <a:ext cx="7543800" cy="4343399"/>
        </p:xfrm>
        <a:graphic>
          <a:graphicData uri="http://schemas.openxmlformats.org/drawingml/2006/table">
            <a:tbl>
              <a:tblPr firstRow="1" bandRow="1">
                <a:tableStyleId>{5C22544A-7EE6-4342-B048-85BDC9FD1C3A}</a:tableStyleId>
              </a:tblPr>
              <a:tblGrid>
                <a:gridCol w="3771900"/>
                <a:gridCol w="3771900"/>
              </a:tblGrid>
              <a:tr h="690995">
                <a:tc>
                  <a:txBody>
                    <a:bodyPr/>
                    <a:lstStyle/>
                    <a:p>
                      <a:pPr algn="l" fontAlgn="t"/>
                      <a:r>
                        <a:rPr lang="en-US" b="1" dirty="0">
                          <a:solidFill>
                            <a:schemeClr val="tx1"/>
                          </a:solidFill>
                        </a:rPr>
                        <a:t>Lexical </a:t>
                      </a:r>
                      <a:r>
                        <a:rPr lang="en-US" b="1" dirty="0" err="1">
                          <a:solidFill>
                            <a:schemeClr val="tx1"/>
                          </a:solidFill>
                        </a:rPr>
                        <a:t>Analyser</a:t>
                      </a:r>
                      <a:endParaRPr lang="en-US" dirty="0">
                        <a:solidFill>
                          <a:schemeClr val="tx1"/>
                        </a:solidFill>
                      </a:endParaRPr>
                    </a:p>
                  </a:txBody>
                  <a:tcPr marL="76200" marR="76200" marT="76200" marB="76200">
                    <a:solidFill>
                      <a:schemeClr val="bg2">
                        <a:lumMod val="10000"/>
                        <a:lumOff val="90000"/>
                      </a:schemeClr>
                    </a:solidFill>
                  </a:tcPr>
                </a:tc>
                <a:tc>
                  <a:txBody>
                    <a:bodyPr/>
                    <a:lstStyle/>
                    <a:p>
                      <a:pPr algn="l" fontAlgn="t"/>
                      <a:r>
                        <a:rPr lang="en-US" b="1" dirty="0">
                          <a:solidFill>
                            <a:schemeClr val="tx1"/>
                          </a:solidFill>
                        </a:rPr>
                        <a:t>Parser</a:t>
                      </a:r>
                      <a:endParaRPr lang="en-US" dirty="0">
                        <a:solidFill>
                          <a:schemeClr val="tx1"/>
                        </a:solidFill>
                      </a:endParaRPr>
                    </a:p>
                  </a:txBody>
                  <a:tcPr marL="76200" marR="76200" marT="76200" marB="76200">
                    <a:solidFill>
                      <a:schemeClr val="bg2">
                        <a:lumMod val="10000"/>
                        <a:lumOff val="90000"/>
                      </a:schemeClr>
                    </a:solidFill>
                  </a:tcPr>
                </a:tc>
              </a:tr>
              <a:tr h="690995">
                <a:tc>
                  <a:txBody>
                    <a:bodyPr/>
                    <a:lstStyle/>
                    <a:p>
                      <a:pPr algn="l" fontAlgn="t"/>
                      <a:r>
                        <a:rPr lang="en-US" dirty="0"/>
                        <a:t>Scan Input program</a:t>
                      </a:r>
                    </a:p>
                  </a:txBody>
                  <a:tcPr marL="76200" marR="76200" marT="76200" marB="76200">
                    <a:solidFill>
                      <a:schemeClr val="bg2">
                        <a:lumMod val="10000"/>
                        <a:lumOff val="90000"/>
                      </a:schemeClr>
                    </a:solidFill>
                  </a:tcPr>
                </a:tc>
                <a:tc>
                  <a:txBody>
                    <a:bodyPr/>
                    <a:lstStyle/>
                    <a:p>
                      <a:pPr algn="l" fontAlgn="t"/>
                      <a:r>
                        <a:rPr lang="en-US" dirty="0"/>
                        <a:t>Perform syntax analysis</a:t>
                      </a:r>
                    </a:p>
                  </a:txBody>
                  <a:tcPr marL="76200" marR="76200" marT="76200" marB="76200">
                    <a:solidFill>
                      <a:schemeClr val="bg2">
                        <a:lumMod val="10000"/>
                        <a:lumOff val="90000"/>
                      </a:schemeClr>
                    </a:solidFill>
                  </a:tcPr>
                </a:tc>
              </a:tr>
              <a:tr h="1135207">
                <a:tc>
                  <a:txBody>
                    <a:bodyPr/>
                    <a:lstStyle/>
                    <a:p>
                      <a:pPr algn="l" fontAlgn="t"/>
                      <a:r>
                        <a:rPr lang="en-US"/>
                        <a:t>Identify Tokens</a:t>
                      </a:r>
                    </a:p>
                  </a:txBody>
                  <a:tcPr marL="76200" marR="76200" marT="76200" marB="76200">
                    <a:solidFill>
                      <a:schemeClr val="bg2">
                        <a:lumMod val="10000"/>
                        <a:lumOff val="90000"/>
                      </a:schemeClr>
                    </a:solidFill>
                  </a:tcPr>
                </a:tc>
                <a:tc>
                  <a:txBody>
                    <a:bodyPr/>
                    <a:lstStyle/>
                    <a:p>
                      <a:pPr algn="l" fontAlgn="t"/>
                      <a:r>
                        <a:rPr lang="en-US" dirty="0"/>
                        <a:t>Create an abstract representation of the code</a:t>
                      </a:r>
                    </a:p>
                  </a:txBody>
                  <a:tcPr marL="76200" marR="76200" marT="76200" marB="76200">
                    <a:solidFill>
                      <a:schemeClr val="bg2">
                        <a:lumMod val="10000"/>
                        <a:lumOff val="90000"/>
                      </a:schemeClr>
                    </a:solidFill>
                  </a:tcPr>
                </a:tc>
              </a:tr>
              <a:tr h="690995">
                <a:tc>
                  <a:txBody>
                    <a:bodyPr/>
                    <a:lstStyle/>
                    <a:p>
                      <a:pPr algn="l" fontAlgn="t"/>
                      <a:r>
                        <a:rPr lang="en-US"/>
                        <a:t>Insert tokens into Symbol Table</a:t>
                      </a:r>
                    </a:p>
                  </a:txBody>
                  <a:tcPr marL="76200" marR="76200" marT="76200" marB="76200">
                    <a:solidFill>
                      <a:schemeClr val="bg2">
                        <a:lumMod val="10000"/>
                        <a:lumOff val="90000"/>
                      </a:schemeClr>
                    </a:solidFill>
                  </a:tcPr>
                </a:tc>
                <a:tc>
                  <a:txBody>
                    <a:bodyPr/>
                    <a:lstStyle/>
                    <a:p>
                      <a:pPr algn="l" fontAlgn="t"/>
                      <a:r>
                        <a:rPr lang="en-US"/>
                        <a:t>Update symbol table entries</a:t>
                      </a:r>
                    </a:p>
                  </a:txBody>
                  <a:tcPr marL="76200" marR="76200" marT="76200" marB="76200">
                    <a:solidFill>
                      <a:schemeClr val="bg2">
                        <a:lumMod val="10000"/>
                        <a:lumOff val="90000"/>
                      </a:schemeClr>
                    </a:solidFill>
                  </a:tcPr>
                </a:tc>
              </a:tr>
              <a:tr h="1135207">
                <a:tc>
                  <a:txBody>
                    <a:bodyPr/>
                    <a:lstStyle/>
                    <a:p>
                      <a:pPr algn="l" fontAlgn="t"/>
                      <a:r>
                        <a:rPr lang="en-US"/>
                        <a:t>It generates lexical errors</a:t>
                      </a:r>
                    </a:p>
                  </a:txBody>
                  <a:tcPr marL="76200" marR="76200" marT="76200" marB="76200">
                    <a:solidFill>
                      <a:schemeClr val="bg2">
                        <a:lumMod val="10000"/>
                        <a:lumOff val="90000"/>
                      </a:schemeClr>
                    </a:solidFill>
                  </a:tcPr>
                </a:tc>
                <a:tc>
                  <a:txBody>
                    <a:bodyPr/>
                    <a:lstStyle/>
                    <a:p>
                      <a:pPr algn="l" fontAlgn="t"/>
                      <a:r>
                        <a:rPr lang="en-US" dirty="0"/>
                        <a:t>It generates a parse tree of the source code</a:t>
                      </a:r>
                    </a:p>
                  </a:txBody>
                  <a:tcPr marL="76200" marR="76200" marT="76200" marB="76200">
                    <a:solidFill>
                      <a:schemeClr val="bg2">
                        <a:lumMod val="10000"/>
                        <a:lumOff val="90000"/>
                      </a:schemeClr>
                    </a:solidFill>
                  </a:tcPr>
                </a:tc>
              </a:tr>
            </a:tbl>
          </a:graphicData>
        </a:graphic>
      </p:graphicFrame>
    </p:spTree>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8137"/>
            <a:ext cx="8229240" cy="1144800"/>
          </a:xfrm>
        </p:spPr>
        <p:txBody>
          <a:bodyPr/>
          <a:lstStyle/>
          <a:p>
            <a:pPr algn="ctr"/>
            <a:r>
              <a:rPr lang="en-US" b="1" dirty="0" smtClean="0"/>
              <a:t>Code Generation and Optimization</a:t>
            </a:r>
            <a:br>
              <a:rPr lang="en-US" b="1" dirty="0" smtClean="0"/>
            </a:br>
            <a:endParaRPr lang="en-US" b="1" dirty="0"/>
          </a:p>
        </p:txBody>
      </p:sp>
      <p:sp>
        <p:nvSpPr>
          <p:cNvPr id="3" name="Content Placeholder 2"/>
          <p:cNvSpPr>
            <a:spLocks noGrp="1"/>
          </p:cNvSpPr>
          <p:nvPr>
            <p:ph idx="1"/>
          </p:nvPr>
        </p:nvSpPr>
        <p:spPr>
          <a:xfrm>
            <a:off x="479502" y="1771788"/>
            <a:ext cx="8229240" cy="3977280"/>
          </a:xfrm>
        </p:spPr>
        <p:txBody>
          <a:bodyPr/>
          <a:lstStyle/>
          <a:p>
            <a:pPr algn="just" fontAlgn="base">
              <a:buFont typeface="Arial" pitchFamily="34" charset="0"/>
              <a:buChar char="•"/>
            </a:pPr>
            <a:r>
              <a:rPr lang="en-US" dirty="0" smtClean="0">
                <a:solidFill>
                  <a:srgbClr val="FF0000"/>
                </a:solidFill>
                <a:latin typeface="Cambria" pitchFamily="18" charset="0"/>
                <a:ea typeface="Cambria" pitchFamily="18" charset="0"/>
              </a:rPr>
              <a:t>Code generation</a:t>
            </a:r>
            <a:r>
              <a:rPr lang="en-US" dirty="0" smtClean="0">
                <a:latin typeface="Cambria" pitchFamily="18" charset="0"/>
                <a:ea typeface="Cambria" pitchFamily="18" charset="0"/>
              </a:rPr>
              <a:t> is the process of transforming a program written in a high-level language into machine code. It’s </a:t>
            </a:r>
            <a:r>
              <a:rPr lang="en-US" dirty="0" smtClean="0">
                <a:solidFill>
                  <a:srgbClr val="FF0000"/>
                </a:solidFill>
                <a:latin typeface="Cambria" pitchFamily="18" charset="0"/>
                <a:ea typeface="Cambria" pitchFamily="18" charset="0"/>
              </a:rPr>
              <a:t>also known as compiling</a:t>
            </a:r>
            <a:r>
              <a:rPr lang="en-US" dirty="0" smtClean="0">
                <a:latin typeface="Cambria" pitchFamily="18" charset="0"/>
                <a:ea typeface="Cambria" pitchFamily="18" charset="0"/>
              </a:rPr>
              <a:t>, and it’s basically what compilers do.</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solidFill>
                  <a:srgbClr val="FF0000"/>
                </a:solidFill>
                <a:latin typeface="Cambria" pitchFamily="18" charset="0"/>
                <a:ea typeface="Cambria" pitchFamily="18" charset="0"/>
              </a:rPr>
              <a:t>Code optimization</a:t>
            </a:r>
            <a:r>
              <a:rPr lang="en-US" dirty="0" smtClean="0">
                <a:latin typeface="Cambria" pitchFamily="18" charset="0"/>
                <a:ea typeface="Cambria" pitchFamily="18" charset="0"/>
              </a:rPr>
              <a:t> is the process of improving the efficiency of an already generated computer program, by analyzing it and identifying possible </a:t>
            </a:r>
            <a:r>
              <a:rPr lang="en-US" dirty="0" smtClean="0">
                <a:solidFill>
                  <a:srgbClr val="FF0000"/>
                </a:solidFill>
                <a:latin typeface="Cambria" pitchFamily="18" charset="0"/>
                <a:ea typeface="Cambria" pitchFamily="18" charset="0"/>
              </a:rPr>
              <a:t>enhancements that may speed up its execution time and/or reduce its storage requirements.</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The process of optimization is sometimes referred to as program optimization or software optimization.</a:t>
            </a:r>
          </a:p>
          <a:p>
            <a:r>
              <a:rPr lang="en-US" dirty="0" smtClean="0"/>
              <a:t/>
            </a:r>
            <a:br>
              <a:rPr lang="en-US" dirty="0" smtClean="0"/>
            </a:br>
            <a:endParaRPr lang="en-US" dirty="0"/>
          </a:p>
        </p:txBody>
      </p:sp>
    </p:spTree>
  </p:cSld>
  <p:clrMapOvr>
    <a:masterClrMapping/>
  </p:clrMapOvr>
  <p:transition>
    <p:zoom/>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6E9CF524-530B-4393-BBDB-DD45EFD05C61}" type="slidenum">
              <a:rPr lang="en-US" smtClean="0"/>
              <a:pPr/>
              <a:t>130</a:t>
            </a:fld>
            <a:endParaRPr lang="en-US" smtClean="0"/>
          </a:p>
        </p:txBody>
      </p:sp>
      <p:sp>
        <p:nvSpPr>
          <p:cNvPr id="63491"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63492" name="AutoShape 4"/>
          <p:cNvSpPr>
            <a:spLocks noChangeArrowheads="1"/>
          </p:cNvSpPr>
          <p:nvPr/>
        </p:nvSpPr>
        <p:spPr bwMode="auto">
          <a:xfrm rot="9109285">
            <a:off x="3571875" y="42005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FE06AD3F-FD44-41BD-9C1B-8A52B3531D41}" type="slidenum">
              <a:rPr lang="en-US" smtClean="0"/>
              <a:pPr/>
              <a:t>131</a:t>
            </a:fld>
            <a:endParaRPr lang="en-US" smtClean="0"/>
          </a:p>
        </p:txBody>
      </p:sp>
      <p:sp>
        <p:nvSpPr>
          <p:cNvPr id="64515" name="Content Placeholder 3"/>
          <p:cNvSpPr>
            <a:spLocks noGrp="1"/>
          </p:cNvSpPr>
          <p:nvPr>
            <p:ph idx="1"/>
          </p:nvPr>
        </p:nvSpPr>
        <p:spPr>
          <a:xfrm>
            <a:off x="381000" y="1219200"/>
            <a:ext cx="8534400" cy="5486400"/>
          </a:xfrm>
        </p:spPr>
        <p:txBody>
          <a:bodyPr/>
          <a:lstStyle/>
          <a:p>
            <a:pPr algn="just">
              <a:buFont typeface="Wingdings" pitchFamily="2" charset="2"/>
              <a:buNone/>
            </a:pPr>
            <a:r>
              <a:rPr lang="en-US" sz="2000" b="1" smtClean="0"/>
              <a:t>Input Buffering</a:t>
            </a:r>
          </a:p>
          <a:p>
            <a:pPr algn="just">
              <a:buFont typeface="Wingdings" pitchFamily="2" charset="2"/>
              <a:buNone/>
            </a:pPr>
            <a:endParaRPr lang="en-US" sz="2000" b="1" smtClean="0"/>
          </a:p>
          <a:p>
            <a:pPr algn="just">
              <a:buFont typeface="Wingdings" pitchFamily="2" charset="2"/>
              <a:buNone/>
            </a:pPr>
            <a:r>
              <a:rPr lang="en-US" sz="1800" smtClean="0"/>
              <a:t>In C, single-character operators like -, =, or &lt; could also be the beginning of a </a:t>
            </a:r>
          </a:p>
          <a:p>
            <a:pPr algn="just">
              <a:buFont typeface="Wingdings" pitchFamily="2" charset="2"/>
              <a:buNone/>
            </a:pPr>
            <a:r>
              <a:rPr lang="en-US" sz="1800" smtClean="0"/>
              <a:t>two-character operator like -&gt;, ==, or &lt;=. </a:t>
            </a:r>
          </a:p>
          <a:p>
            <a:pPr algn="just">
              <a:buFont typeface="Wingdings" pitchFamily="2" charset="2"/>
              <a:buNone/>
            </a:pPr>
            <a:endParaRPr lang="en-US" sz="1800" smtClean="0"/>
          </a:p>
          <a:p>
            <a:pPr algn="just">
              <a:buFont typeface="Wingdings" pitchFamily="2" charset="2"/>
              <a:buNone/>
            </a:pPr>
            <a:r>
              <a:rPr lang="en-US" sz="1800" smtClean="0"/>
              <a:t>Thus, we shall introduce a two-buffer scheme that handles large look aheads </a:t>
            </a:r>
          </a:p>
          <a:p>
            <a:pPr algn="just">
              <a:buFont typeface="Wingdings" pitchFamily="2" charset="2"/>
              <a:buNone/>
            </a:pPr>
            <a:r>
              <a:rPr lang="en-US" sz="1800" smtClean="0"/>
              <a:t>safely</a:t>
            </a:r>
            <a:r>
              <a:rPr lang="en-US" sz="2000" smtClean="0"/>
              <a:t>.</a:t>
            </a:r>
          </a:p>
          <a:p>
            <a:pPr algn="just">
              <a:buFont typeface="Wingdings" pitchFamily="2" charset="2"/>
              <a:buNone/>
            </a:pPr>
            <a:endParaRPr lang="en-US" sz="2000" smtClean="0"/>
          </a:p>
          <a:p>
            <a:pPr algn="just">
              <a:buFont typeface="Wingdings" pitchFamily="2" charset="2"/>
              <a:buNone/>
            </a:pPr>
            <a:r>
              <a:rPr lang="en-US" sz="2000" b="1" smtClean="0"/>
              <a:t>Buffer Pairs</a:t>
            </a:r>
          </a:p>
          <a:p>
            <a:pPr algn="just">
              <a:buFont typeface="Wingdings" pitchFamily="2" charset="2"/>
              <a:buNone/>
            </a:pPr>
            <a:endParaRPr lang="en-US" sz="2000" b="1" smtClean="0"/>
          </a:p>
          <a:p>
            <a:pPr algn="just">
              <a:buFont typeface="Wingdings" pitchFamily="2" charset="2"/>
              <a:buNone/>
            </a:pPr>
            <a:r>
              <a:rPr lang="en-US" sz="1800" smtClean="0"/>
              <a:t>Time taken to process characters and the large number of characters that must be </a:t>
            </a:r>
          </a:p>
          <a:p>
            <a:pPr algn="just">
              <a:buFont typeface="Wingdings" pitchFamily="2" charset="2"/>
              <a:buNone/>
            </a:pPr>
            <a:r>
              <a:rPr lang="en-US" sz="1800" smtClean="0"/>
              <a:t>processed during the compilation of a large source program, specialized buffering </a:t>
            </a:r>
          </a:p>
          <a:p>
            <a:pPr algn="just">
              <a:buFont typeface="Wingdings" pitchFamily="2" charset="2"/>
              <a:buNone/>
            </a:pPr>
            <a:r>
              <a:rPr lang="en-US" sz="1800" smtClean="0"/>
              <a:t>techniques have been developed to reduce the amount of overhead required to </a:t>
            </a:r>
          </a:p>
          <a:p>
            <a:pPr algn="just">
              <a:buFont typeface="Wingdings" pitchFamily="2" charset="2"/>
              <a:buNone/>
            </a:pPr>
            <a:r>
              <a:rPr lang="en-US" sz="1800" smtClean="0"/>
              <a:t>process a single input character. An important scheme involves two buffers that </a:t>
            </a:r>
          </a:p>
          <a:p>
            <a:pPr algn="just">
              <a:buFont typeface="Wingdings" pitchFamily="2" charset="2"/>
              <a:buNone/>
            </a:pPr>
            <a:r>
              <a:rPr lang="en-US" sz="1800" smtClean="0"/>
              <a:t>are alternately reloaded.</a:t>
            </a:r>
            <a:endParaRPr lang="en-US" sz="1800" b="1" smtClean="0"/>
          </a:p>
        </p:txBody>
      </p:sp>
    </p:spTree>
  </p:cSld>
  <p:clrMapOvr>
    <a:masterClrMapping/>
  </p:clrMapOvr>
  <p:transition>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2E8889F5-5B33-485F-A719-514F74D195C3}" type="slidenum">
              <a:rPr lang="en-US" smtClean="0"/>
              <a:pPr/>
              <a:t>132</a:t>
            </a:fld>
            <a:endParaRPr lang="en-US" smtClean="0"/>
          </a:p>
        </p:txBody>
      </p:sp>
      <p:pic>
        <p:nvPicPr>
          <p:cNvPr id="65539" name="Picture 2"/>
          <p:cNvPicPr>
            <a:picLocks noGrp="1" noChangeAspect="1" noChangeArrowheads="1"/>
          </p:cNvPicPr>
          <p:nvPr>
            <p:ph idx="1"/>
          </p:nvPr>
        </p:nvPicPr>
        <p:blipFill>
          <a:blip r:embed="rId3"/>
          <a:srcRect/>
          <a:stretch>
            <a:fillRect/>
          </a:stretch>
        </p:blipFill>
        <p:spPr>
          <a:xfrm>
            <a:off x="1524000" y="1371600"/>
            <a:ext cx="6400800" cy="1920875"/>
          </a:xfrm>
          <a:noFill/>
        </p:spPr>
      </p:pic>
      <p:sp>
        <p:nvSpPr>
          <p:cNvPr id="65540" name="Rectangle 4"/>
          <p:cNvSpPr>
            <a:spLocks noChangeArrowheads="1"/>
          </p:cNvSpPr>
          <p:nvPr/>
        </p:nvSpPr>
        <p:spPr bwMode="auto">
          <a:xfrm>
            <a:off x="533400" y="3648075"/>
            <a:ext cx="8305800" cy="923925"/>
          </a:xfrm>
          <a:prstGeom prst="rect">
            <a:avLst/>
          </a:prstGeom>
          <a:noFill/>
          <a:ln w="9525">
            <a:noFill/>
            <a:miter lim="800000"/>
            <a:headEnd/>
            <a:tailEnd/>
          </a:ln>
        </p:spPr>
        <p:txBody>
          <a:bodyPr>
            <a:spAutoFit/>
          </a:bodyPr>
          <a:lstStyle/>
          <a:p>
            <a:r>
              <a:rPr lang="en-US" sz="1800"/>
              <a:t>Each buffer is of the same size </a:t>
            </a:r>
            <a:r>
              <a:rPr lang="en-US" sz="1800" i="1"/>
              <a:t>N,</a:t>
            </a:r>
            <a:r>
              <a:rPr lang="en-US" sz="1800"/>
              <a:t> and </a:t>
            </a:r>
            <a:r>
              <a:rPr lang="en-US" sz="1800" i="1"/>
              <a:t>N</a:t>
            </a:r>
            <a:r>
              <a:rPr lang="en-US" sz="1800"/>
              <a:t> is usually the size of a disk block, e.g., 4096 bytes. special character, represented by </a:t>
            </a:r>
            <a:r>
              <a:rPr lang="en-US" sz="1800" b="1"/>
              <a:t>eof, </a:t>
            </a:r>
            <a:r>
              <a:rPr lang="en-US" sz="1800"/>
              <a:t>marks the end of the source file and is different from any possible character of the source program.</a:t>
            </a:r>
          </a:p>
        </p:txBody>
      </p:sp>
      <p:sp>
        <p:nvSpPr>
          <p:cNvPr id="65541" name="Rectangle 5"/>
          <p:cNvSpPr>
            <a:spLocks noChangeArrowheads="1"/>
          </p:cNvSpPr>
          <p:nvPr/>
        </p:nvSpPr>
        <p:spPr bwMode="auto">
          <a:xfrm>
            <a:off x="609600" y="5019675"/>
            <a:ext cx="8001000" cy="923925"/>
          </a:xfrm>
          <a:prstGeom prst="rect">
            <a:avLst/>
          </a:prstGeom>
          <a:noFill/>
          <a:ln w="9525">
            <a:noFill/>
            <a:miter lim="800000"/>
            <a:headEnd/>
            <a:tailEnd/>
          </a:ln>
        </p:spPr>
        <p:txBody>
          <a:bodyPr>
            <a:spAutoFit/>
          </a:bodyPr>
          <a:lstStyle/>
          <a:p>
            <a:r>
              <a:rPr lang="en-US" sz="1800"/>
              <a:t>Pointer </a:t>
            </a:r>
            <a:r>
              <a:rPr lang="en-US" sz="1800" b="1"/>
              <a:t>lexemeBegin,</a:t>
            </a:r>
            <a:r>
              <a:rPr lang="en-US" sz="1800"/>
              <a:t> marks the beginning of the current lexeme,</a:t>
            </a:r>
          </a:p>
          <a:p>
            <a:endParaRPr lang="en-US" sz="1800"/>
          </a:p>
          <a:p>
            <a:r>
              <a:rPr lang="en-US" sz="1800"/>
              <a:t>Pointer </a:t>
            </a:r>
            <a:r>
              <a:rPr lang="en-US" sz="1800" b="1"/>
              <a:t>forward</a:t>
            </a:r>
            <a:r>
              <a:rPr lang="en-US" sz="1800"/>
              <a:t> scans ahead until a pattern match is found</a:t>
            </a:r>
          </a:p>
        </p:txBody>
      </p:sp>
    </p:spTree>
  </p:cSld>
  <p:clrMapOvr>
    <a:masterClrMapping/>
  </p:clrMapOvr>
  <p:transition>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9DCF873D-D833-45D3-8A29-F2288BEF34DB}" type="slidenum">
              <a:rPr lang="en-US" smtClean="0"/>
              <a:pPr/>
              <a:t>133</a:t>
            </a:fld>
            <a:endParaRPr lang="en-US" smtClean="0"/>
          </a:p>
        </p:txBody>
      </p:sp>
      <p:pic>
        <p:nvPicPr>
          <p:cNvPr id="66563" name="Picture 2"/>
          <p:cNvPicPr>
            <a:picLocks noGrp="1" noChangeAspect="1" noChangeArrowheads="1"/>
          </p:cNvPicPr>
          <p:nvPr>
            <p:ph idx="1"/>
          </p:nvPr>
        </p:nvPicPr>
        <p:blipFill>
          <a:blip r:embed="rId3"/>
          <a:srcRect/>
          <a:stretch>
            <a:fillRect/>
          </a:stretch>
        </p:blipFill>
        <p:spPr>
          <a:xfrm>
            <a:off x="1371600" y="4038600"/>
            <a:ext cx="7053263" cy="2011363"/>
          </a:xfrm>
          <a:noFill/>
        </p:spPr>
      </p:pic>
      <p:sp>
        <p:nvSpPr>
          <p:cNvPr id="66564" name="Rectangle 4"/>
          <p:cNvSpPr>
            <a:spLocks noChangeArrowheads="1"/>
          </p:cNvSpPr>
          <p:nvPr/>
        </p:nvSpPr>
        <p:spPr bwMode="auto">
          <a:xfrm>
            <a:off x="457200" y="1295400"/>
            <a:ext cx="1703388" cy="461963"/>
          </a:xfrm>
          <a:prstGeom prst="rect">
            <a:avLst/>
          </a:prstGeom>
          <a:noFill/>
          <a:ln w="9525">
            <a:noFill/>
            <a:miter lim="800000"/>
            <a:headEnd/>
            <a:tailEnd/>
          </a:ln>
        </p:spPr>
        <p:txBody>
          <a:bodyPr wrap="none">
            <a:spAutoFit/>
          </a:bodyPr>
          <a:lstStyle/>
          <a:p>
            <a:r>
              <a:rPr lang="en-US" b="1"/>
              <a:t> Sentinels</a:t>
            </a:r>
            <a:endParaRPr lang="en-US"/>
          </a:p>
        </p:txBody>
      </p:sp>
      <p:sp>
        <p:nvSpPr>
          <p:cNvPr id="66565" name="Rectangle 5"/>
          <p:cNvSpPr>
            <a:spLocks noChangeArrowheads="1"/>
          </p:cNvSpPr>
          <p:nvPr/>
        </p:nvSpPr>
        <p:spPr bwMode="auto">
          <a:xfrm>
            <a:off x="533400" y="1905000"/>
            <a:ext cx="8229600" cy="1477963"/>
          </a:xfrm>
          <a:prstGeom prst="rect">
            <a:avLst/>
          </a:prstGeom>
          <a:noFill/>
          <a:ln w="9525">
            <a:noFill/>
            <a:miter lim="800000"/>
            <a:headEnd/>
            <a:tailEnd/>
          </a:ln>
        </p:spPr>
        <p:txBody>
          <a:bodyPr>
            <a:spAutoFit/>
          </a:bodyPr>
          <a:lstStyle/>
          <a:p>
            <a:pPr algn="just"/>
            <a:r>
              <a:rPr lang="en-US" sz="1800"/>
              <a:t>For each character read, we make </a:t>
            </a:r>
            <a:r>
              <a:rPr lang="en-US" sz="1800" b="1"/>
              <a:t>two</a:t>
            </a:r>
            <a:r>
              <a:rPr lang="en-US" sz="1800"/>
              <a:t> tests ,one for the end of the buffer, and one to determine what character is read.</a:t>
            </a:r>
          </a:p>
          <a:p>
            <a:pPr algn="just"/>
            <a:endParaRPr lang="en-US" sz="1800"/>
          </a:p>
          <a:p>
            <a:pPr algn="just"/>
            <a:r>
              <a:rPr lang="en-US" sz="1800"/>
              <a:t>The sentinel is a special character that  cannot be part of the source program, and a natural choice is the character </a:t>
            </a:r>
            <a:r>
              <a:rPr lang="en-US" sz="1800" b="1"/>
              <a:t>eof.</a:t>
            </a:r>
            <a:endParaRPr lang="en-US" sz="1800"/>
          </a:p>
        </p:txBody>
      </p:sp>
    </p:spTree>
  </p:cSld>
  <p:clrMapOvr>
    <a:masterClrMapping/>
  </p:clrMapOvr>
  <p:transition>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p>
            <a:fld id="{0269B7A7-FB2B-4253-93AA-50645B5884E7}" type="slidenum">
              <a:rPr lang="en-US" smtClean="0"/>
              <a:pPr/>
              <a:t>134</a:t>
            </a:fld>
            <a:endParaRPr lang="en-US" smtClean="0"/>
          </a:p>
        </p:txBody>
      </p:sp>
      <p:sp>
        <p:nvSpPr>
          <p:cNvPr id="67587"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smtClean="0"/>
              <a:t>switch ( *forward++ )  {</a:t>
            </a:r>
          </a:p>
          <a:p>
            <a:pPr>
              <a:buFont typeface="Wingdings" pitchFamily="2" charset="2"/>
              <a:buNone/>
            </a:pPr>
            <a:r>
              <a:rPr lang="en-US" sz="1800" smtClean="0"/>
              <a:t>case  eof:                                          </a:t>
            </a:r>
          </a:p>
          <a:p>
            <a:pPr>
              <a:buFont typeface="Wingdings" pitchFamily="2" charset="2"/>
              <a:buNone/>
            </a:pPr>
            <a:r>
              <a:rPr lang="en-US" sz="1800" smtClean="0"/>
              <a:t>	if (forward is at end of first buffer )     {</a:t>
            </a:r>
          </a:p>
          <a:p>
            <a:pPr>
              <a:buFont typeface="Wingdings" pitchFamily="2" charset="2"/>
              <a:buNone/>
            </a:pPr>
            <a:r>
              <a:rPr lang="en-US" sz="1800" smtClean="0"/>
              <a:t>        reload  second buffer;</a:t>
            </a:r>
          </a:p>
          <a:p>
            <a:pPr>
              <a:buFont typeface="Wingdings" pitchFamily="2" charset="2"/>
              <a:buNone/>
            </a:pPr>
            <a:r>
              <a:rPr lang="en-US" sz="1800" smtClean="0"/>
              <a:t>          forward =  beginning of second   buffer;        </a:t>
            </a:r>
          </a:p>
          <a:p>
            <a:pPr>
              <a:buFont typeface="Wingdings" pitchFamily="2" charset="2"/>
              <a:buNone/>
            </a:pPr>
            <a:r>
              <a:rPr lang="en-US" sz="1800" smtClean="0"/>
              <a:t>}                                                                                    </a:t>
            </a:r>
          </a:p>
          <a:p>
            <a:pPr>
              <a:buFont typeface="Wingdings" pitchFamily="2" charset="2"/>
              <a:buNone/>
            </a:pPr>
            <a:r>
              <a:rPr lang="en-US" sz="1800" smtClean="0"/>
              <a:t>else    if (forward is at end of second  buffer )  {    </a:t>
            </a:r>
          </a:p>
          <a:p>
            <a:pPr>
              <a:buFont typeface="Wingdings" pitchFamily="2" charset="2"/>
              <a:buNone/>
            </a:pPr>
            <a:r>
              <a:rPr lang="en-US" sz="1800" smtClean="0"/>
              <a:t>          reload  first buffer;                                                        </a:t>
            </a:r>
          </a:p>
          <a:p>
            <a:pPr>
              <a:buFont typeface="Wingdings" pitchFamily="2" charset="2"/>
              <a:buNone/>
            </a:pPr>
            <a:r>
              <a:rPr lang="en-US" sz="1800" smtClean="0"/>
              <a:t>          forward = beginning  of first buffer;                 </a:t>
            </a:r>
          </a:p>
          <a:p>
            <a:pPr>
              <a:buFont typeface="Wingdings" pitchFamily="2" charset="2"/>
              <a:buNone/>
            </a:pPr>
            <a:r>
              <a:rPr lang="en-US" sz="1800" smtClean="0"/>
              <a:t>}                                                                                    </a:t>
            </a:r>
          </a:p>
          <a:p>
            <a:pPr>
              <a:buFont typeface="Wingdings" pitchFamily="2" charset="2"/>
              <a:buNone/>
            </a:pPr>
            <a:r>
              <a:rPr lang="en-US" sz="1800" smtClean="0"/>
              <a:t>else    /* eof within  a buffer marks the end of input       */</a:t>
            </a:r>
          </a:p>
          <a:p>
            <a:pPr>
              <a:buFont typeface="Wingdings" pitchFamily="2" charset="2"/>
              <a:buNone/>
            </a:pPr>
            <a:r>
              <a:rPr lang="en-US" sz="1800" smtClean="0"/>
              <a:t>          terminate lexical analysis;                                   </a:t>
            </a:r>
          </a:p>
          <a:p>
            <a:pPr>
              <a:buFont typeface="Wingdings" pitchFamily="2" charset="2"/>
              <a:buNone/>
            </a:pPr>
            <a:r>
              <a:rPr lang="en-US" sz="1800" smtClean="0"/>
              <a:t> break;</a:t>
            </a:r>
          </a:p>
          <a:p>
            <a:pPr>
              <a:buFont typeface="Wingdings" pitchFamily="2" charset="2"/>
              <a:buNone/>
            </a:pPr>
            <a:r>
              <a:rPr lang="en-US" sz="1800" smtClean="0"/>
              <a:t> Cases for the other characters</a:t>
            </a:r>
          </a:p>
          <a:p>
            <a:pPr>
              <a:buFont typeface="Wingdings" pitchFamily="2" charset="2"/>
              <a:buNone/>
            </a:pPr>
            <a:r>
              <a:rPr lang="en-US" sz="1800" smtClean="0"/>
              <a:t>}</a:t>
            </a:r>
          </a:p>
          <a:p>
            <a:pPr>
              <a:buFont typeface="Wingdings" pitchFamily="2" charset="2"/>
              <a:buNone/>
            </a:pPr>
            <a:r>
              <a:rPr lang="en-US" sz="1800" smtClean="0"/>
              <a:t> 			Figure 3.5:  Look ahead code with sentinels</a:t>
            </a:r>
          </a:p>
          <a:p>
            <a:pPr>
              <a:buFont typeface="Wingdings" pitchFamily="2" charset="2"/>
              <a:buNone/>
            </a:pPr>
            <a:r>
              <a:rPr lang="en-US" sz="1800" smtClean="0"/>
              <a:t> </a:t>
            </a:r>
          </a:p>
          <a:p>
            <a:pPr algn="just">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p>
            <a:fld id="{2EAAA349-9AF0-4C1A-979E-591C5B60441F}" type="slidenum">
              <a:rPr lang="en-US" smtClean="0"/>
              <a:pPr/>
              <a:t>135</a:t>
            </a:fld>
            <a:endParaRPr lang="en-US" smtClean="0"/>
          </a:p>
        </p:txBody>
      </p:sp>
      <p:sp>
        <p:nvSpPr>
          <p:cNvPr id="68611" name="Content Placeholder 3"/>
          <p:cNvSpPr>
            <a:spLocks noGrp="1"/>
          </p:cNvSpPr>
          <p:nvPr>
            <p:ph idx="1"/>
          </p:nvPr>
        </p:nvSpPr>
        <p:spPr>
          <a:xfrm>
            <a:off x="381000" y="1219200"/>
            <a:ext cx="8534400" cy="5486400"/>
          </a:xfrm>
        </p:spPr>
        <p:txBody>
          <a:bodyPr/>
          <a:lstStyle/>
          <a:p>
            <a:pPr algn="just">
              <a:buFont typeface="Wingdings" pitchFamily="2" charset="2"/>
              <a:buNone/>
            </a:pPr>
            <a:r>
              <a:rPr lang="en-US" sz="1800" b="1" smtClean="0"/>
              <a:t>Can We Run Out of Buffer Space?</a:t>
            </a:r>
          </a:p>
          <a:p>
            <a:pPr algn="just">
              <a:buFont typeface="Wingdings" pitchFamily="2" charset="2"/>
              <a:buNone/>
            </a:pPr>
            <a:endParaRPr lang="en-US" sz="1800" b="1" smtClean="0"/>
          </a:p>
          <a:p>
            <a:pPr algn="just">
              <a:buFont typeface="Arial" pitchFamily="34" charset="0"/>
              <a:buChar char="•"/>
            </a:pPr>
            <a:r>
              <a:rPr lang="en-US" sz="1800" smtClean="0"/>
              <a:t>In most modern languages, lexemes are short, and one or two characters of lookahead is sufficient.</a:t>
            </a:r>
          </a:p>
          <a:p>
            <a:pPr algn="just">
              <a:buFont typeface="Arial" pitchFamily="34" charset="0"/>
              <a:buChar char="•"/>
            </a:pPr>
            <a:endParaRPr lang="en-US" sz="1800" smtClean="0"/>
          </a:p>
          <a:p>
            <a:pPr algn="just">
              <a:buFont typeface="Arial" pitchFamily="34" charset="0"/>
              <a:buChar char="•"/>
            </a:pPr>
            <a:r>
              <a:rPr lang="en-US" sz="1800" smtClean="0"/>
              <a:t>To avoid problems with long character strings, we can treat them as a concatenation of components.</a:t>
            </a:r>
          </a:p>
          <a:p>
            <a:pPr algn="just">
              <a:buFont typeface="Arial" pitchFamily="34" charset="0"/>
              <a:buChar char="•"/>
            </a:pPr>
            <a:endParaRPr lang="en-US" sz="1800" smtClean="0"/>
          </a:p>
          <a:p>
            <a:pPr algn="just">
              <a:buFont typeface="Arial" pitchFamily="34" charset="0"/>
              <a:buChar char="•"/>
            </a:pPr>
            <a:r>
              <a:rPr lang="en-US" sz="1800" smtClean="0"/>
              <a:t>Java ,it is conventional to represent long strings by writing a piece on each line and concatenating pieces with a + operator at the end of each piece.</a:t>
            </a:r>
          </a:p>
          <a:p>
            <a:pPr algn="just">
              <a:buFont typeface="Arial" pitchFamily="34" charset="0"/>
              <a:buChar char="•"/>
            </a:pPr>
            <a:endParaRPr lang="en-US" sz="1800" smtClean="0"/>
          </a:p>
          <a:p>
            <a:pPr algn="just">
              <a:buFont typeface="Arial" pitchFamily="34" charset="0"/>
              <a:buChar char="•"/>
            </a:pPr>
            <a:r>
              <a:rPr lang="en-US" sz="1800" smtClean="0"/>
              <a:t>Some languages like  P L / I  do  not  treat  key- words as reserved; that is, you can use identifiers with the same name as a keyword like DECLARE.</a:t>
            </a:r>
          </a:p>
          <a:p>
            <a:pPr algn="just">
              <a:buFont typeface="Arial" pitchFamily="34" charset="0"/>
              <a:buChar char="•"/>
            </a:pPr>
            <a:endParaRPr lang="en-US" sz="1800" smtClean="0"/>
          </a:p>
          <a:p>
            <a:pPr algn="just">
              <a:buFont typeface="Arial" pitchFamily="34" charset="0"/>
              <a:buChar char="•"/>
            </a:pPr>
            <a:r>
              <a:rPr lang="en-US" sz="1800" smtClean="0"/>
              <a:t>Modern languages tend to reserve their keywords. However, if not, one can treat a keyword like DECLARE as an ambiguous identifier, and let the parser resolve the issue, perhaps in conjunction with symbol-table lookup.</a:t>
            </a:r>
            <a:endParaRPr lang="en-US" sz="1800" b="1" smtClean="0"/>
          </a:p>
          <a:p>
            <a:pPr algn="just">
              <a:buFont typeface="Arial" pitchFamily="34" charset="0"/>
              <a:buChar char="•"/>
            </a:pPr>
            <a:endParaRPr lang="en-US" sz="1800" b="1" smtClean="0"/>
          </a:p>
        </p:txBody>
      </p:sp>
    </p:spTree>
  </p:cSld>
  <p:clrMapOvr>
    <a:masterClrMapping/>
  </p:clrMapOvr>
  <p:transition>
    <p:zo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p>
            <a:fld id="{D3C6EB2D-C77B-4B20-8EFE-3F779BF1AF70}" type="slidenum">
              <a:rPr lang="en-US" smtClean="0"/>
              <a:pPr/>
              <a:t>136</a:t>
            </a:fld>
            <a:endParaRPr lang="en-US" smtClean="0"/>
          </a:p>
        </p:txBody>
      </p:sp>
      <p:sp>
        <p:nvSpPr>
          <p:cNvPr id="69635"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69636" name="AutoShape 4"/>
          <p:cNvSpPr>
            <a:spLocks noChangeArrowheads="1"/>
          </p:cNvSpPr>
          <p:nvPr/>
        </p:nvSpPr>
        <p:spPr bwMode="auto">
          <a:xfrm rot="9109285">
            <a:off x="6410325" y="46577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p:spPr>
        <p:txBody>
          <a:bodyPr/>
          <a:lstStyle/>
          <a:p>
            <a:fld id="{49ACE62D-73BD-4E2F-922A-BEB7A3DC91D6}" type="slidenum">
              <a:rPr lang="en-US" smtClean="0"/>
              <a:pPr/>
              <a:t>137</a:t>
            </a:fld>
            <a:endParaRPr lang="en-US" smtClean="0"/>
          </a:p>
        </p:txBody>
      </p:sp>
      <p:sp>
        <p:nvSpPr>
          <p:cNvPr id="70659" name="Content Placeholder 3"/>
          <p:cNvSpPr>
            <a:spLocks noGrp="1"/>
          </p:cNvSpPr>
          <p:nvPr>
            <p:ph idx="1"/>
          </p:nvPr>
        </p:nvSpPr>
        <p:spPr>
          <a:xfrm>
            <a:off x="381000" y="1219200"/>
            <a:ext cx="8534400" cy="5486400"/>
          </a:xfrm>
        </p:spPr>
        <p:txBody>
          <a:bodyPr/>
          <a:lstStyle/>
          <a:p>
            <a:pPr algn="just">
              <a:buFont typeface="Wingdings" pitchFamily="2" charset="2"/>
              <a:buNone/>
            </a:pPr>
            <a:r>
              <a:rPr lang="en-US" sz="1800" b="1" smtClean="0"/>
              <a:t>Regular Expressions</a:t>
            </a:r>
          </a:p>
          <a:p>
            <a:pPr algn="just">
              <a:buFont typeface="Wingdings" pitchFamily="2" charset="2"/>
              <a:buNone/>
            </a:pPr>
            <a:endParaRPr lang="en-US" sz="1800" b="1" smtClean="0"/>
          </a:p>
          <a:p>
            <a:pPr algn="just">
              <a:buFont typeface="Arial" pitchFamily="34" charset="0"/>
              <a:buChar char="•"/>
            </a:pPr>
            <a:r>
              <a:rPr lang="en-US" sz="1800" smtClean="0"/>
              <a:t>Regular expressions are an important notation for specifying lexeme patterns. While they cannot express all possible patterns, they are very effective in </a:t>
            </a:r>
          </a:p>
          <a:p>
            <a:pPr algn="just">
              <a:buFont typeface="Wingdings" pitchFamily="2" charset="2"/>
              <a:buNone/>
            </a:pPr>
            <a:r>
              <a:rPr lang="en-US" sz="1800" smtClean="0"/>
              <a:t>     specifying those types of patterns that we actually need for tokens.</a:t>
            </a:r>
          </a:p>
          <a:p>
            <a:pPr algn="just">
              <a:buFont typeface="Wingdings" pitchFamily="2" charset="2"/>
              <a:buNone/>
            </a:pPr>
            <a:endParaRPr lang="en-US" sz="1800" smtClean="0"/>
          </a:p>
          <a:p>
            <a:pPr algn="just">
              <a:buFont typeface="Arial" pitchFamily="34" charset="0"/>
              <a:buChar char="•"/>
            </a:pPr>
            <a:r>
              <a:rPr lang="en-US" sz="1800" smtClean="0"/>
              <a:t>we were able to describe identifiers by giving names to sets of letters and digits and using the language operators union, concatenation, and closure.</a:t>
            </a:r>
          </a:p>
          <a:p>
            <a:pPr algn="just">
              <a:buFont typeface="Arial" pitchFamily="34" charset="0"/>
              <a:buChar char="•"/>
            </a:pPr>
            <a:endParaRPr lang="en-US" sz="1800" smtClean="0"/>
          </a:p>
          <a:p>
            <a:pPr algn="just">
              <a:buFont typeface="Arial" pitchFamily="34" charset="0"/>
              <a:buChar char="•"/>
            </a:pPr>
            <a:r>
              <a:rPr lang="en-US" sz="1800" smtClean="0"/>
              <a:t>If </a:t>
            </a:r>
            <a:r>
              <a:rPr lang="en-US" sz="1800" i="1" smtClean="0"/>
              <a:t>letter _</a:t>
            </a:r>
            <a:r>
              <a:rPr lang="en-US" sz="1800" smtClean="0"/>
              <a:t> is established to stand for any letter or the underscore, and </a:t>
            </a:r>
            <a:r>
              <a:rPr lang="en-US" sz="1800" i="1" smtClean="0"/>
              <a:t>digit</a:t>
            </a:r>
            <a:r>
              <a:rPr lang="en-US" sz="1800" smtClean="0"/>
              <a:t> is established to stand for any digit, then we could describe the language of C identifiers by</a:t>
            </a:r>
          </a:p>
          <a:p>
            <a:pPr>
              <a:buFont typeface="Wingdings" pitchFamily="2" charset="2"/>
              <a:buNone/>
            </a:pPr>
            <a:r>
              <a:rPr lang="en-US" sz="1800" i="1" smtClean="0"/>
              <a:t>				letter_(  letter_\digit )*</a:t>
            </a:r>
          </a:p>
          <a:p>
            <a:pPr>
              <a:buFont typeface="Wingdings" pitchFamily="2" charset="2"/>
              <a:buNone/>
            </a:pPr>
            <a:endParaRPr lang="en-US" sz="1800" i="1" smtClean="0"/>
          </a:p>
          <a:p>
            <a:pPr algn="just"/>
            <a:r>
              <a:rPr lang="en-US" sz="1800" smtClean="0"/>
              <a:t>The vertical bar means union, the parentheses are used to group sub expressions, the star means  zero or more occurrences .</a:t>
            </a:r>
          </a:p>
          <a:p>
            <a:pPr algn="just">
              <a:buFont typeface="Wingdings" pitchFamily="2" charset="2"/>
              <a:buNone/>
            </a:pPr>
            <a:r>
              <a:rPr lang="en-US" sz="1800" smtClean="0"/>
              <a:t> </a:t>
            </a:r>
          </a:p>
          <a:p>
            <a:pPr>
              <a:buFont typeface="Wingdings" pitchFamily="2" charset="2"/>
              <a:buNone/>
            </a:pPr>
            <a:endParaRPr lang="en-US" sz="1800" smtClean="0"/>
          </a:p>
          <a:p>
            <a:endParaRPr lang="en-US" sz="1800" smtClean="0"/>
          </a:p>
          <a:p>
            <a:pPr algn="just">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p:spPr>
        <p:txBody>
          <a:bodyPr/>
          <a:lstStyle/>
          <a:p>
            <a:fld id="{116F50F4-722E-4FD7-87F8-56ECE4F8C52D}" type="slidenum">
              <a:rPr lang="en-US" smtClean="0"/>
              <a:pPr/>
              <a:t>138</a:t>
            </a:fld>
            <a:endParaRPr lang="en-US" smtClean="0"/>
          </a:p>
        </p:txBody>
      </p:sp>
      <p:sp>
        <p:nvSpPr>
          <p:cNvPr id="71683"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i="1" smtClean="0"/>
              <a:t>			</a:t>
            </a:r>
          </a:p>
          <a:p>
            <a:pPr>
              <a:buFont typeface="Wingdings" pitchFamily="2" charset="2"/>
              <a:buNone/>
            </a:pPr>
            <a:r>
              <a:rPr lang="en-US" sz="1800" smtClean="0"/>
              <a:t>The regular expressions are built recursively out of smaller regular expressions.</a:t>
            </a:r>
          </a:p>
          <a:p>
            <a:pPr algn="just"/>
            <a:endParaRPr lang="en-US" sz="1800" smtClean="0"/>
          </a:p>
          <a:p>
            <a:pPr algn="just"/>
            <a:r>
              <a:rPr lang="en-US" sz="1800" smtClean="0"/>
              <a:t>Each regular expression r denotes a language </a:t>
            </a:r>
            <a:r>
              <a:rPr lang="en-US" sz="1800" i="1" smtClean="0"/>
              <a:t>L(r),</a:t>
            </a:r>
            <a:r>
              <a:rPr lang="en-US" sz="1800" smtClean="0"/>
              <a:t> which is also defined recursively from the languages denoted by r's subexpressions.</a:t>
            </a:r>
          </a:p>
          <a:p>
            <a:pPr algn="just"/>
            <a:r>
              <a:rPr lang="en-US" sz="1800" smtClean="0"/>
              <a:t>The rules that define the regular expressions over some alphabet £ and the languages that those expressions denote.</a:t>
            </a:r>
          </a:p>
          <a:p>
            <a:pPr algn="just"/>
            <a:endParaRPr lang="en-US" sz="1800" smtClean="0"/>
          </a:p>
          <a:p>
            <a:pPr>
              <a:buFont typeface="Wingdings" pitchFamily="2" charset="2"/>
              <a:buNone/>
            </a:pPr>
            <a:r>
              <a:rPr lang="en-US" sz="1800" smtClean="0"/>
              <a:t>There are two rules that form the </a:t>
            </a:r>
            <a:r>
              <a:rPr lang="en-US" sz="1800" b="1" smtClean="0"/>
              <a:t>basis</a:t>
            </a:r>
            <a:r>
              <a:rPr lang="en-US" sz="1800" smtClean="0"/>
              <a:t>:</a:t>
            </a:r>
          </a:p>
          <a:p>
            <a:pPr>
              <a:buFont typeface="Wingdings" pitchFamily="2" charset="2"/>
              <a:buNone/>
            </a:pPr>
            <a:endParaRPr lang="en-US" sz="1800" smtClean="0"/>
          </a:p>
          <a:p>
            <a:r>
              <a:rPr lang="en-US" sz="1800" smtClean="0"/>
              <a:t>e is a regular expression, and </a:t>
            </a:r>
            <a:r>
              <a:rPr lang="en-US" sz="1800" i="1" smtClean="0"/>
              <a:t>L(e)</a:t>
            </a:r>
            <a:r>
              <a:rPr lang="en-US" sz="1800" smtClean="0"/>
              <a:t> is {e}, that is, the language whose sole member is the empty string.</a:t>
            </a:r>
          </a:p>
          <a:p>
            <a:endParaRPr lang="en-US" sz="1800" smtClean="0"/>
          </a:p>
          <a:p>
            <a:r>
              <a:rPr lang="en-US" sz="1800" smtClean="0"/>
              <a:t>2. If </a:t>
            </a:r>
            <a:r>
              <a:rPr lang="en-US" sz="1800" i="1" smtClean="0"/>
              <a:t>a</a:t>
            </a:r>
            <a:r>
              <a:rPr lang="en-US" sz="1800" smtClean="0"/>
              <a:t> is a symbol in E, then </a:t>
            </a:r>
            <a:r>
              <a:rPr lang="en-US" sz="1800" b="1" smtClean="0"/>
              <a:t>a</a:t>
            </a:r>
            <a:r>
              <a:rPr lang="en-US" sz="1800" smtClean="0"/>
              <a:t> is a regular expression, and L</a:t>
            </a:r>
            <a:r>
              <a:rPr lang="en-US" sz="1800" b="1" smtClean="0"/>
              <a:t>(a) =</a:t>
            </a:r>
            <a:r>
              <a:rPr lang="en-US" sz="1800" smtClean="0"/>
              <a:t> </a:t>
            </a:r>
            <a:r>
              <a:rPr lang="en-US" sz="1800" i="1" smtClean="0"/>
              <a:t>{a},</a:t>
            </a:r>
            <a:r>
              <a:rPr lang="en-US" sz="1800" smtClean="0"/>
              <a:t> that is, the language with one string, of length one, with </a:t>
            </a:r>
            <a:r>
              <a:rPr lang="en-US" sz="1800" i="1" smtClean="0"/>
              <a:t>a</a:t>
            </a:r>
            <a:r>
              <a:rPr lang="en-US" sz="1800" smtClean="0"/>
              <a:t> in its one position. </a:t>
            </a:r>
          </a:p>
          <a:p>
            <a:pPr>
              <a:buFont typeface="Wingdings" pitchFamily="2" charset="2"/>
              <a:buNone/>
            </a:pPr>
            <a:endParaRPr lang="en-US" sz="1800" smtClean="0"/>
          </a:p>
          <a:p>
            <a:pPr algn="just"/>
            <a:endParaRPr lang="en-US" sz="1800" smtClean="0"/>
          </a:p>
          <a:p>
            <a:pPr algn="just">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p:spPr>
        <p:txBody>
          <a:bodyPr/>
          <a:lstStyle/>
          <a:p>
            <a:fld id="{82E18C67-B96C-442A-94BC-638B19D29BAE}" type="slidenum">
              <a:rPr lang="en-US" smtClean="0"/>
              <a:pPr/>
              <a:t>139</a:t>
            </a:fld>
            <a:endParaRPr lang="en-US" smtClean="0"/>
          </a:p>
        </p:txBody>
      </p:sp>
      <p:sp>
        <p:nvSpPr>
          <p:cNvPr id="72707"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b="1" smtClean="0"/>
              <a:t>INDUCTION: </a:t>
            </a:r>
            <a:r>
              <a:rPr lang="en-US" sz="1800" smtClean="0"/>
              <a:t>There are four parts to the induction whereby larger </a:t>
            </a:r>
          </a:p>
          <a:p>
            <a:pPr>
              <a:buFont typeface="Wingdings" pitchFamily="2" charset="2"/>
              <a:buNone/>
            </a:pPr>
            <a:r>
              <a:rPr lang="en-US" sz="1800" smtClean="0"/>
              <a:t>regular</a:t>
            </a:r>
            <a:r>
              <a:rPr lang="en-US" sz="1800" b="1" smtClean="0"/>
              <a:t> </a:t>
            </a:r>
            <a:r>
              <a:rPr lang="en-US" sz="1800" smtClean="0"/>
              <a:t>expressions are built from smaller ones. Suppose r and </a:t>
            </a:r>
            <a:r>
              <a:rPr lang="en-US" sz="1800" i="1" smtClean="0"/>
              <a:t>s</a:t>
            </a:r>
            <a:r>
              <a:rPr lang="en-US" sz="1800" smtClean="0"/>
              <a:t> are regular </a:t>
            </a:r>
          </a:p>
          <a:p>
            <a:pPr>
              <a:buFont typeface="Wingdings" pitchFamily="2" charset="2"/>
              <a:buNone/>
            </a:pPr>
            <a:r>
              <a:rPr lang="en-US" sz="1800" smtClean="0"/>
              <a:t>expressions denoting languages </a:t>
            </a:r>
            <a:r>
              <a:rPr lang="en-US" sz="1800" i="1" smtClean="0"/>
              <a:t>L(r)</a:t>
            </a:r>
            <a:r>
              <a:rPr lang="en-US" sz="1800" smtClean="0"/>
              <a:t> and </a:t>
            </a:r>
            <a:r>
              <a:rPr lang="en-US" sz="1800" i="1" smtClean="0"/>
              <a:t>L(s),</a:t>
            </a:r>
            <a:r>
              <a:rPr lang="en-US" sz="1800" smtClean="0"/>
              <a:t> respectively.</a:t>
            </a:r>
          </a:p>
          <a:p>
            <a:pPr>
              <a:buFont typeface="Wingdings" pitchFamily="2" charset="2"/>
              <a:buNone/>
            </a:pPr>
            <a:r>
              <a:rPr lang="en-US" sz="1800" smtClean="0"/>
              <a:t> </a:t>
            </a:r>
          </a:p>
          <a:p>
            <a:pPr>
              <a:buFont typeface="Berlin Sans FB Demi" pitchFamily="34" charset="0"/>
              <a:buAutoNum type="arabicPeriod"/>
            </a:pPr>
            <a:r>
              <a:rPr lang="en-US" sz="1800" smtClean="0"/>
              <a:t> (r)|(s)  is a regular expression denoting the language </a:t>
            </a:r>
            <a:r>
              <a:rPr lang="en-US" sz="1800" i="1" smtClean="0"/>
              <a:t>L(r)</a:t>
            </a:r>
            <a:r>
              <a:rPr lang="en-US" sz="1800" smtClean="0"/>
              <a:t> U </a:t>
            </a:r>
            <a:r>
              <a:rPr lang="en-US" sz="1800" i="1" smtClean="0"/>
              <a:t>L(s).</a:t>
            </a:r>
            <a:endParaRPr lang="en-US" sz="1800" smtClean="0"/>
          </a:p>
          <a:p>
            <a:pPr>
              <a:buFont typeface="Berlin Sans FB Demi" pitchFamily="34" charset="0"/>
              <a:buAutoNum type="arabicPeriod"/>
            </a:pPr>
            <a:endParaRPr lang="en-US" sz="1800" smtClean="0"/>
          </a:p>
          <a:p>
            <a:pPr>
              <a:buFont typeface="Berlin Sans FB Demi" pitchFamily="34" charset="0"/>
              <a:buAutoNum type="arabicPeriod"/>
            </a:pPr>
            <a:r>
              <a:rPr lang="en-US" sz="1800" smtClean="0"/>
              <a:t>  (r)(s)  is  a regular expression denoting the language </a:t>
            </a:r>
            <a:r>
              <a:rPr lang="en-US" sz="1800" i="1" smtClean="0"/>
              <a:t>L(r)L(s).</a:t>
            </a:r>
          </a:p>
          <a:p>
            <a:pPr>
              <a:buFont typeface="Berlin Sans FB Demi" pitchFamily="34" charset="0"/>
              <a:buAutoNum type="arabicPeriod"/>
            </a:pPr>
            <a:endParaRPr lang="en-US" sz="1800" smtClean="0"/>
          </a:p>
          <a:p>
            <a:pPr>
              <a:buFont typeface="Berlin Sans FB Demi" pitchFamily="34" charset="0"/>
              <a:buAutoNum type="arabicPeriod"/>
            </a:pPr>
            <a:r>
              <a:rPr lang="en-US" sz="1800" smtClean="0"/>
              <a:t>  (r)* is a regular expression denoting (L(r))*.</a:t>
            </a:r>
          </a:p>
          <a:p>
            <a:pPr>
              <a:buFont typeface="Berlin Sans FB Demi" pitchFamily="34" charset="0"/>
              <a:buAutoNum type="arabicPeriod"/>
            </a:pPr>
            <a:endParaRPr lang="en-US" sz="1800" smtClean="0"/>
          </a:p>
          <a:p>
            <a:pPr>
              <a:buFont typeface="Berlin Sans FB Demi" pitchFamily="34" charset="0"/>
              <a:buAutoNum type="arabicPeriod"/>
            </a:pPr>
            <a:r>
              <a:rPr lang="en-US" sz="1800" smtClean="0"/>
              <a:t>  (r) is a regular expression denoting </a:t>
            </a:r>
            <a:r>
              <a:rPr lang="en-US" sz="1800" i="1" smtClean="0"/>
              <a:t>L(r).</a:t>
            </a:r>
            <a:r>
              <a:rPr lang="en-US" sz="1800" smtClean="0"/>
              <a:t> This last rule says that we can add additional pairs of parentheses around expressions without changing the language they denote.</a:t>
            </a:r>
          </a:p>
          <a:p>
            <a:pPr algn="just">
              <a:buFont typeface="Berlin Sans FB Demi" pitchFamily="34" charset="0"/>
              <a:buAutoNum type="arabicPeriod"/>
            </a:pPr>
            <a:endParaRPr lang="en-US" sz="1800" smtClean="0"/>
          </a:p>
          <a:p>
            <a:pPr algn="just">
              <a:buFont typeface="Berlin Sans FB Demi" pitchFamily="34" charset="0"/>
              <a:buAutoNum type="arabicPeriod"/>
            </a:pPr>
            <a:endParaRPr lang="en-US" sz="1800" b="1" smtClean="0"/>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654" y="440868"/>
            <a:ext cx="8229240" cy="1144800"/>
          </a:xfrm>
        </p:spPr>
        <p:txBody>
          <a:bodyPr/>
          <a:lstStyle/>
          <a:p>
            <a:pPr algn="ctr"/>
            <a:r>
              <a:rPr lang="en-US" b="1" dirty="0" smtClean="0"/>
              <a:t>Modeling in Compiler Design and Implementation</a:t>
            </a:r>
            <a:br>
              <a:rPr lang="en-US" b="1" dirty="0" smtClean="0"/>
            </a:br>
            <a:endParaRPr lang="en-US" dirty="0"/>
          </a:p>
        </p:txBody>
      </p:sp>
      <p:sp>
        <p:nvSpPr>
          <p:cNvPr id="3" name="Content Placeholder 2"/>
          <p:cNvSpPr>
            <a:spLocks noGrp="1"/>
          </p:cNvSpPr>
          <p:nvPr>
            <p:ph idx="1"/>
          </p:nvPr>
        </p:nvSpPr>
        <p:spPr/>
        <p:txBody>
          <a:bodyPr/>
          <a:lstStyle/>
          <a:p>
            <a:pPr algn="just">
              <a:buFont typeface="Arial" pitchFamily="34" charset="0"/>
              <a:buChar char="•"/>
            </a:pPr>
            <a:r>
              <a:rPr lang="en-US" dirty="0" smtClean="0">
                <a:latin typeface="Cambria" pitchFamily="18" charset="0"/>
                <a:ea typeface="Cambria" pitchFamily="18" charset="0"/>
              </a:rPr>
              <a:t>In compiler</a:t>
            </a:r>
            <a:r>
              <a:rPr lang="en-US" u="sng" dirty="0" smtClean="0">
                <a:latin typeface="Cambria" pitchFamily="18" charset="0"/>
                <a:ea typeface="Cambria" pitchFamily="18" charset="0"/>
              </a:rPr>
              <a:t> </a:t>
            </a:r>
            <a:r>
              <a:rPr lang="en-US" dirty="0" smtClean="0">
                <a:latin typeface="Cambria" pitchFamily="18" charset="0"/>
                <a:ea typeface="Cambria" pitchFamily="18" charset="0"/>
              </a:rPr>
              <a:t>design, modeling is a useful tool for representing the </a:t>
            </a:r>
            <a:r>
              <a:rPr lang="en-US" dirty="0" smtClean="0">
                <a:solidFill>
                  <a:srgbClr val="FF0000"/>
                </a:solidFill>
                <a:latin typeface="Cambria" pitchFamily="18" charset="0"/>
                <a:ea typeface="Cambria" pitchFamily="18" charset="0"/>
              </a:rPr>
              <a:t>behavior of a compiler</a:t>
            </a:r>
            <a:r>
              <a:rPr lang="en-US" dirty="0" smtClean="0">
                <a:latin typeface="Cambria" pitchFamily="18" charset="0"/>
                <a:ea typeface="Cambria" pitchFamily="18" charset="0"/>
              </a:rPr>
              <a:t>. Modeling can be used to model the language, its syntax and semantics, how it transforms source code into machine code (or vice versa).</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solidFill>
                  <a:schemeClr val="tx1"/>
                </a:solidFill>
                <a:latin typeface="Cambria" pitchFamily="18" charset="0"/>
                <a:ea typeface="Cambria" pitchFamily="18" charset="0"/>
              </a:rPr>
              <a:t>One of the advantages of modeling is that it can help you identify potential problems in your design earlier, thereby saving time and money. You may also find that by using a formalism </a:t>
            </a:r>
            <a:r>
              <a:rPr lang="en-US" dirty="0" smtClean="0">
                <a:solidFill>
                  <a:srgbClr val="FF0000"/>
                </a:solidFill>
                <a:latin typeface="Cambria" pitchFamily="18" charset="0"/>
                <a:ea typeface="Cambria" pitchFamily="18" charset="0"/>
              </a:rPr>
              <a:t>like BNF(Backus-Naur form</a:t>
            </a:r>
            <a:r>
              <a:rPr lang="en-US" dirty="0" smtClean="0">
                <a:solidFill>
                  <a:schemeClr val="tx1"/>
                </a:solidFill>
                <a:latin typeface="Cambria" pitchFamily="18" charset="0"/>
                <a:ea typeface="Cambria" pitchFamily="18" charset="0"/>
              </a:rPr>
              <a:t>), which has a well-defined syntax and semantics, you can communicate your ideas more clearly than if you were just using plain English.</a:t>
            </a:r>
          </a:p>
          <a:p>
            <a:pPr algn="just">
              <a:buFont typeface="Arial" pitchFamily="34" charset="0"/>
              <a:buChar char="•"/>
            </a:pPr>
            <a:endParaRPr lang="en-US" dirty="0" smtClean="0">
              <a:solidFill>
                <a:schemeClr val="tx1"/>
              </a:solidFill>
              <a:latin typeface="Cambria" pitchFamily="18" charset="0"/>
              <a:ea typeface="Cambria" pitchFamily="18" charset="0"/>
            </a:endParaRPr>
          </a:p>
          <a:p>
            <a:pPr algn="just">
              <a:buFont typeface="Arial" pitchFamily="34" charset="0"/>
              <a:buChar char="•"/>
            </a:pPr>
            <a:r>
              <a:rPr lang="en-US" dirty="0" smtClean="0">
                <a:solidFill>
                  <a:schemeClr val="tx1"/>
                </a:solidFill>
                <a:latin typeface="Cambria" pitchFamily="18" charset="0"/>
                <a:ea typeface="Cambria" pitchFamily="18" charset="0"/>
              </a:rPr>
              <a:t>Modeling can be done in any number of tools: from pencil and paper (or whiteboard) to electronic spreadsheets and advanced computer languages like Java or C.</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p:cNvSpPr>
            <a:spLocks noGrp="1"/>
          </p:cNvSpPr>
          <p:nvPr>
            <p:ph type="sldNum" sz="quarter" idx="12"/>
          </p:nvPr>
        </p:nvSpPr>
        <p:spPr>
          <a:noFill/>
        </p:spPr>
        <p:txBody>
          <a:bodyPr/>
          <a:lstStyle/>
          <a:p>
            <a:fld id="{9025D440-ACBC-4415-82B9-C09169DE7C13}" type="slidenum">
              <a:rPr lang="en-US" smtClean="0"/>
              <a:pPr/>
              <a:t>140</a:t>
            </a:fld>
            <a:endParaRPr lang="en-US" smtClean="0"/>
          </a:p>
        </p:txBody>
      </p:sp>
      <p:sp>
        <p:nvSpPr>
          <p:cNvPr id="73731"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smtClean="0"/>
              <a:t>Regular expressions often contain unnecessary pairs of parentheses. We may </a:t>
            </a:r>
          </a:p>
          <a:p>
            <a:pPr>
              <a:buFont typeface="Wingdings" pitchFamily="2" charset="2"/>
              <a:buNone/>
            </a:pPr>
            <a:r>
              <a:rPr lang="en-US" sz="1800" smtClean="0"/>
              <a:t>drop certain pairs of parentheses if we adopt the conventions that:</a:t>
            </a:r>
          </a:p>
          <a:p>
            <a:pPr>
              <a:buFont typeface="Wingdings" pitchFamily="2" charset="2"/>
              <a:buNone/>
            </a:pPr>
            <a:r>
              <a:rPr lang="en-US" sz="1800" smtClean="0"/>
              <a:t> </a:t>
            </a:r>
          </a:p>
          <a:p>
            <a:pPr>
              <a:buFont typeface="Wingdings" pitchFamily="2" charset="2"/>
              <a:buNone/>
            </a:pPr>
            <a:r>
              <a:rPr lang="en-US" sz="1800" smtClean="0"/>
              <a:t> </a:t>
            </a:r>
          </a:p>
          <a:p>
            <a:pPr>
              <a:buFont typeface="Arial" pitchFamily="34" charset="0"/>
              <a:buChar char="•"/>
            </a:pPr>
            <a:r>
              <a:rPr lang="en-US" sz="1800" smtClean="0"/>
              <a:t>The unary operator * has highest precedence and is left associative.</a:t>
            </a:r>
          </a:p>
          <a:p>
            <a:pPr>
              <a:buFont typeface="Arial" pitchFamily="34" charset="0"/>
              <a:buChar char="•"/>
            </a:pPr>
            <a:r>
              <a:rPr lang="en-US" sz="1800" smtClean="0"/>
              <a:t>Concatenation has second highest precedence and is left associative.</a:t>
            </a:r>
          </a:p>
          <a:p>
            <a:pPr>
              <a:buFont typeface="Arial" pitchFamily="34" charset="0"/>
              <a:buChar char="•"/>
            </a:pPr>
            <a:r>
              <a:rPr lang="en-US" sz="1800" smtClean="0"/>
              <a:t>| has lowest precedence and is left associative.</a:t>
            </a:r>
          </a:p>
          <a:p>
            <a:pPr>
              <a:buFont typeface="Wingdings" pitchFamily="2" charset="2"/>
              <a:buNone/>
            </a:pPr>
            <a:r>
              <a:rPr lang="en-US" sz="1800" smtClean="0"/>
              <a:t> </a:t>
            </a:r>
          </a:p>
          <a:p>
            <a:pPr>
              <a:buFont typeface="Wingdings" pitchFamily="2" charset="2"/>
              <a:buNone/>
            </a:pPr>
            <a:r>
              <a:rPr lang="en-US" sz="1800" smtClean="0"/>
              <a:t> For example, we may replace the regular expression </a:t>
            </a:r>
            <a:r>
              <a:rPr lang="en-US" sz="1800" b="1" smtClean="0"/>
              <a:t>(a)|((b)*(c)) </a:t>
            </a:r>
            <a:r>
              <a:rPr lang="en-US" sz="1800" smtClean="0"/>
              <a:t>by</a:t>
            </a:r>
            <a:r>
              <a:rPr lang="en-US" sz="1800" b="1" smtClean="0"/>
              <a:t> a|b</a:t>
            </a:r>
            <a:r>
              <a:rPr lang="en-US" sz="1800" smtClean="0"/>
              <a:t>*c. </a:t>
            </a:r>
          </a:p>
          <a:p>
            <a:pPr>
              <a:buFont typeface="Wingdings" pitchFamily="2" charset="2"/>
              <a:buNone/>
            </a:pPr>
            <a:r>
              <a:rPr lang="en-US" sz="1800" smtClean="0"/>
              <a:t>Both expressions denote the set of strings that are either</a:t>
            </a:r>
            <a:r>
              <a:rPr lang="en-US" sz="1800" b="1" smtClean="0"/>
              <a:t> </a:t>
            </a:r>
            <a:r>
              <a:rPr lang="en-US" sz="1800" smtClean="0"/>
              <a:t>a single </a:t>
            </a:r>
            <a:r>
              <a:rPr lang="en-US" sz="1800" i="1" smtClean="0"/>
              <a:t>a</a:t>
            </a:r>
            <a:r>
              <a:rPr lang="en-US" sz="1800" smtClean="0"/>
              <a:t> or are zero or</a:t>
            </a:r>
          </a:p>
          <a:p>
            <a:pPr>
              <a:buFont typeface="Wingdings" pitchFamily="2" charset="2"/>
              <a:buNone/>
            </a:pPr>
            <a:r>
              <a:rPr lang="en-US" sz="1800" smtClean="0"/>
              <a:t>more b's followed by one c.</a:t>
            </a:r>
          </a:p>
          <a:p>
            <a:pPr algn="just">
              <a:buFont typeface="Wingdings" pitchFamily="2" charset="2"/>
              <a:buNone/>
            </a:pPr>
            <a:endParaRPr lang="en-US" sz="1800" b="1" smtClean="0"/>
          </a:p>
        </p:txBody>
      </p:sp>
    </p:spTree>
  </p:cSld>
  <p:clrMapOvr>
    <a:masterClrMapping/>
  </p:clrMapOvr>
  <p:transition>
    <p:zo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a:spLocks noGrp="1"/>
          </p:cNvSpPr>
          <p:nvPr>
            <p:ph type="sldNum" sz="quarter" idx="12"/>
          </p:nvPr>
        </p:nvSpPr>
        <p:spPr>
          <a:noFill/>
        </p:spPr>
        <p:txBody>
          <a:bodyPr/>
          <a:lstStyle/>
          <a:p>
            <a:fld id="{CDC31CF4-B8C0-4B1E-8F49-F096B4FF065F}" type="slidenum">
              <a:rPr lang="en-US" smtClean="0"/>
              <a:pPr/>
              <a:t>141</a:t>
            </a:fld>
            <a:endParaRPr lang="en-US" smtClean="0"/>
          </a:p>
        </p:txBody>
      </p:sp>
      <p:sp>
        <p:nvSpPr>
          <p:cNvPr id="74755"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smtClean="0"/>
              <a:t>	Let £ = {a,</a:t>
            </a:r>
            <a:r>
              <a:rPr lang="en-US" sz="1800" b="1" smtClean="0"/>
              <a:t> </a:t>
            </a:r>
            <a:r>
              <a:rPr lang="en-US" sz="1800" smtClean="0"/>
              <a:t>b}.</a:t>
            </a:r>
          </a:p>
          <a:p>
            <a:pPr>
              <a:buFont typeface="Wingdings" pitchFamily="2" charset="2"/>
              <a:buNone/>
            </a:pPr>
            <a:r>
              <a:rPr lang="en-US" sz="1800" smtClean="0"/>
              <a:t> </a:t>
            </a:r>
          </a:p>
          <a:p>
            <a:pPr>
              <a:buFont typeface="Wingdings" pitchFamily="2" charset="2"/>
              <a:buNone/>
            </a:pPr>
            <a:r>
              <a:rPr lang="en-US" sz="1800" smtClean="0"/>
              <a:t>1. The regular expression </a:t>
            </a:r>
            <a:r>
              <a:rPr lang="en-US" sz="1800" b="1" smtClean="0"/>
              <a:t>a|b</a:t>
            </a:r>
            <a:r>
              <a:rPr lang="en-US" sz="1800" smtClean="0"/>
              <a:t> denotes the language </a:t>
            </a:r>
            <a:r>
              <a:rPr lang="en-US" sz="1800" i="1" smtClean="0"/>
              <a:t>{a, b}.</a:t>
            </a:r>
          </a:p>
          <a:p>
            <a:pPr>
              <a:buFont typeface="Wingdings" pitchFamily="2" charset="2"/>
              <a:buNone/>
            </a:pPr>
            <a:endParaRPr lang="en-US" sz="1800" smtClean="0"/>
          </a:p>
          <a:p>
            <a:pPr>
              <a:buFont typeface="Wingdings" pitchFamily="2" charset="2"/>
              <a:buNone/>
            </a:pPr>
            <a:r>
              <a:rPr lang="en-US" sz="1800" smtClean="0"/>
              <a:t>2. </a:t>
            </a:r>
            <a:r>
              <a:rPr lang="en-US" sz="1800" b="1" smtClean="0"/>
              <a:t>(a|b)(a|b) </a:t>
            </a:r>
            <a:r>
              <a:rPr lang="en-US" sz="1800" smtClean="0"/>
              <a:t>denotes</a:t>
            </a:r>
            <a:r>
              <a:rPr lang="en-US" sz="1800" b="1" smtClean="0"/>
              <a:t> </a:t>
            </a:r>
            <a:r>
              <a:rPr lang="en-US" sz="1800" i="1" smtClean="0"/>
              <a:t>{aa, ab, ba, bb},</a:t>
            </a:r>
            <a:r>
              <a:rPr lang="en-US" sz="1800" b="1" smtClean="0"/>
              <a:t> </a:t>
            </a:r>
            <a:r>
              <a:rPr lang="en-US" sz="1800" smtClean="0"/>
              <a:t>the language of all strings of length two</a:t>
            </a:r>
            <a:r>
              <a:rPr lang="en-US" sz="1800" b="1" smtClean="0"/>
              <a:t> </a:t>
            </a:r>
            <a:r>
              <a:rPr lang="en-US" sz="1800" smtClean="0"/>
              <a:t>over the alphabet E. Another regular expression for the same language is </a:t>
            </a:r>
            <a:r>
              <a:rPr lang="en-US" sz="1800" b="1" smtClean="0"/>
              <a:t>aa|ab|ba|bb .</a:t>
            </a:r>
          </a:p>
          <a:p>
            <a:pPr>
              <a:buFont typeface="Wingdings" pitchFamily="2" charset="2"/>
              <a:buNone/>
            </a:pPr>
            <a:endParaRPr lang="en-US" sz="1800" smtClean="0"/>
          </a:p>
          <a:p>
            <a:pPr>
              <a:buFont typeface="Wingdings" pitchFamily="2" charset="2"/>
              <a:buNone/>
            </a:pPr>
            <a:r>
              <a:rPr lang="en-US" sz="1800" smtClean="0"/>
              <a:t>3.</a:t>
            </a:r>
            <a:r>
              <a:rPr lang="en-US" sz="1800" b="1" smtClean="0"/>
              <a:t> a*</a:t>
            </a:r>
            <a:r>
              <a:rPr lang="en-US" sz="1800" smtClean="0"/>
              <a:t> denotes the language consisting of all strings of zero or more a's, that is, { e , a , a a , a a a , . . . } .</a:t>
            </a:r>
          </a:p>
          <a:p>
            <a:pPr>
              <a:buFont typeface="Wingdings" pitchFamily="2" charset="2"/>
              <a:buNone/>
            </a:pPr>
            <a:endParaRPr lang="en-US" sz="1800" smtClean="0"/>
          </a:p>
          <a:p>
            <a:pPr>
              <a:buFont typeface="Wingdings" pitchFamily="2" charset="2"/>
              <a:buNone/>
            </a:pPr>
            <a:r>
              <a:rPr lang="en-US" sz="1800" smtClean="0"/>
              <a:t>4.</a:t>
            </a:r>
            <a:r>
              <a:rPr lang="en-US" sz="1800" b="1" smtClean="0"/>
              <a:t> (a|b)* </a:t>
            </a:r>
            <a:r>
              <a:rPr lang="en-US" sz="1800" smtClean="0"/>
              <a:t>denotes the set of all strings consisting of zero or more instances of a or b, that   is, all strings of a's and b's:   {e,a, b,aa, ab, ba, bb,aaa,...}. Another regular expression for the same language is </a:t>
            </a:r>
            <a:r>
              <a:rPr lang="en-US" sz="1800" b="1" smtClean="0"/>
              <a:t>(a*b*)*.</a:t>
            </a:r>
          </a:p>
          <a:p>
            <a:pPr>
              <a:buFont typeface="Wingdings" pitchFamily="2" charset="2"/>
              <a:buNone/>
            </a:pPr>
            <a:endParaRPr lang="en-US" sz="1800" smtClean="0"/>
          </a:p>
          <a:p>
            <a:pPr>
              <a:buFont typeface="Wingdings" pitchFamily="2" charset="2"/>
              <a:buNone/>
            </a:pPr>
            <a:r>
              <a:rPr lang="en-US" sz="1800" smtClean="0"/>
              <a:t>5.</a:t>
            </a:r>
            <a:r>
              <a:rPr lang="en-US" sz="1800" b="1" smtClean="0"/>
              <a:t> a|a*b </a:t>
            </a:r>
            <a:r>
              <a:rPr lang="en-US" sz="1800" smtClean="0"/>
              <a:t> denotes the language  {a, b, ab, aab, aaab,...}, the string  a and  all strings consisting of zero or more a's and ending in b.  </a:t>
            </a:r>
          </a:p>
        </p:txBody>
      </p:sp>
    </p:spTree>
  </p:cSld>
  <p:clrMapOvr>
    <a:masterClrMapping/>
  </p:clrMapOvr>
  <p:transition>
    <p:zo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p:cNvSpPr>
            <a:spLocks noGrp="1"/>
          </p:cNvSpPr>
          <p:nvPr>
            <p:ph type="sldNum" sz="quarter" idx="12"/>
          </p:nvPr>
        </p:nvSpPr>
        <p:spPr>
          <a:noFill/>
        </p:spPr>
        <p:txBody>
          <a:bodyPr/>
          <a:lstStyle/>
          <a:p>
            <a:fld id="{47CEC5FB-93CD-44FD-8294-903D5CE92FF1}" type="slidenum">
              <a:rPr lang="en-US" smtClean="0"/>
              <a:pPr/>
              <a:t>142</a:t>
            </a:fld>
            <a:endParaRPr lang="en-US" smtClean="0"/>
          </a:p>
        </p:txBody>
      </p:sp>
      <p:pic>
        <p:nvPicPr>
          <p:cNvPr id="75779" name="Picture 5"/>
          <p:cNvPicPr>
            <a:picLocks noGrp="1" noChangeAspect="1" noChangeArrowheads="1"/>
          </p:cNvPicPr>
          <p:nvPr>
            <p:ph idx="1"/>
          </p:nvPr>
        </p:nvPicPr>
        <p:blipFill>
          <a:blip r:embed="rId3"/>
          <a:srcRect/>
          <a:stretch>
            <a:fillRect/>
          </a:stretch>
        </p:blipFill>
        <p:spPr>
          <a:xfrm>
            <a:off x="1828800" y="3124200"/>
            <a:ext cx="6251575" cy="3200400"/>
          </a:xfrm>
          <a:noFill/>
        </p:spPr>
      </p:pic>
      <p:sp>
        <p:nvSpPr>
          <p:cNvPr id="75780" name="Rectangle 7"/>
          <p:cNvSpPr>
            <a:spLocks noChangeArrowheads="1"/>
          </p:cNvSpPr>
          <p:nvPr/>
        </p:nvSpPr>
        <p:spPr bwMode="auto">
          <a:xfrm>
            <a:off x="457200" y="1295400"/>
            <a:ext cx="8153400" cy="1477963"/>
          </a:xfrm>
          <a:prstGeom prst="rect">
            <a:avLst/>
          </a:prstGeom>
          <a:noFill/>
          <a:ln w="9525">
            <a:noFill/>
            <a:miter lim="800000"/>
            <a:headEnd/>
            <a:tailEnd/>
          </a:ln>
        </p:spPr>
        <p:txBody>
          <a:bodyPr>
            <a:spAutoFit/>
          </a:bodyPr>
          <a:lstStyle/>
          <a:p>
            <a:pPr algn="just"/>
            <a:r>
              <a:rPr lang="en-US" sz="1800"/>
              <a:t>Language that can be defined by a regular expression is called a R</a:t>
            </a:r>
            <a:r>
              <a:rPr lang="en-US" sz="1800" b="1"/>
              <a:t>egular set</a:t>
            </a:r>
            <a:r>
              <a:rPr lang="en-US" sz="1800"/>
              <a:t>. If two regular expressions r and s denote the same regular set, we say they are equivalent and write r = s. There are a number of algebraic laws for regular expressions; each law asserts that expressions of two different forms are equivalent.</a:t>
            </a:r>
          </a:p>
        </p:txBody>
      </p:sp>
    </p:spTree>
  </p:cSld>
  <p:clrMapOvr>
    <a:masterClrMapping/>
  </p:clrMapOvr>
  <p:transition>
    <p:zo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p:cNvSpPr>
            <a:spLocks noGrp="1"/>
          </p:cNvSpPr>
          <p:nvPr>
            <p:ph type="sldNum" sz="quarter" idx="12"/>
          </p:nvPr>
        </p:nvSpPr>
        <p:spPr>
          <a:noFill/>
        </p:spPr>
        <p:txBody>
          <a:bodyPr/>
          <a:lstStyle/>
          <a:p>
            <a:fld id="{749F5313-8939-46A2-96BD-E3E1822E61F6}" type="slidenum">
              <a:rPr lang="en-US" smtClean="0"/>
              <a:pPr/>
              <a:t>143</a:t>
            </a:fld>
            <a:endParaRPr lang="en-US" smtClean="0"/>
          </a:p>
        </p:txBody>
      </p:sp>
      <p:sp>
        <p:nvSpPr>
          <p:cNvPr id="76803"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smtClean="0"/>
              <a:t>	Let £ = {a,</a:t>
            </a:r>
            <a:r>
              <a:rPr lang="en-US" sz="1800" b="1" smtClean="0"/>
              <a:t> </a:t>
            </a:r>
            <a:r>
              <a:rPr lang="en-US" sz="1800" smtClean="0"/>
              <a:t>b}.</a:t>
            </a:r>
          </a:p>
          <a:p>
            <a:pPr>
              <a:buFont typeface="Wingdings" pitchFamily="2" charset="2"/>
              <a:buNone/>
            </a:pPr>
            <a:r>
              <a:rPr lang="en-US" sz="1800" smtClean="0"/>
              <a:t> </a:t>
            </a:r>
          </a:p>
          <a:p>
            <a:pPr>
              <a:buFont typeface="Wingdings" pitchFamily="2" charset="2"/>
              <a:buNone/>
            </a:pPr>
            <a:r>
              <a:rPr lang="en-US" sz="1800" smtClean="0"/>
              <a:t>1. The regular expression </a:t>
            </a:r>
            <a:r>
              <a:rPr lang="en-US" sz="1800" b="1" smtClean="0"/>
              <a:t>a|b</a:t>
            </a:r>
            <a:r>
              <a:rPr lang="en-US" sz="1800" smtClean="0"/>
              <a:t> denotes the language </a:t>
            </a:r>
            <a:r>
              <a:rPr lang="en-US" sz="1800" i="1" smtClean="0"/>
              <a:t>{a, b}.</a:t>
            </a:r>
          </a:p>
          <a:p>
            <a:pPr>
              <a:buFont typeface="Wingdings" pitchFamily="2" charset="2"/>
              <a:buNone/>
            </a:pPr>
            <a:endParaRPr lang="en-US" sz="1800" smtClean="0"/>
          </a:p>
          <a:p>
            <a:pPr>
              <a:buFont typeface="Wingdings" pitchFamily="2" charset="2"/>
              <a:buNone/>
            </a:pPr>
            <a:r>
              <a:rPr lang="en-US" sz="1800" smtClean="0"/>
              <a:t>2. </a:t>
            </a:r>
            <a:r>
              <a:rPr lang="en-US" sz="1800" b="1" smtClean="0"/>
              <a:t>(a|b)(a|b) </a:t>
            </a:r>
            <a:r>
              <a:rPr lang="en-US" sz="1800" smtClean="0"/>
              <a:t>denotes</a:t>
            </a:r>
            <a:r>
              <a:rPr lang="en-US" sz="1800" b="1" smtClean="0"/>
              <a:t> </a:t>
            </a:r>
            <a:r>
              <a:rPr lang="en-US" sz="1800" i="1" smtClean="0"/>
              <a:t>{aa, ab, ba, bb},</a:t>
            </a:r>
            <a:r>
              <a:rPr lang="en-US" sz="1800" b="1" smtClean="0"/>
              <a:t> </a:t>
            </a:r>
            <a:r>
              <a:rPr lang="en-US" sz="1800" smtClean="0"/>
              <a:t>the language of all strings of length two</a:t>
            </a:r>
            <a:r>
              <a:rPr lang="en-US" sz="1800" b="1" smtClean="0"/>
              <a:t> </a:t>
            </a:r>
            <a:r>
              <a:rPr lang="en-US" sz="1800" smtClean="0"/>
              <a:t>over the alphabet E. Another regular expression for the same language is </a:t>
            </a:r>
            <a:r>
              <a:rPr lang="en-US" sz="1800" b="1" smtClean="0"/>
              <a:t>aa|ab|ba|bb .</a:t>
            </a:r>
          </a:p>
          <a:p>
            <a:pPr>
              <a:buFont typeface="Wingdings" pitchFamily="2" charset="2"/>
              <a:buNone/>
            </a:pPr>
            <a:endParaRPr lang="en-US" sz="1800" smtClean="0"/>
          </a:p>
          <a:p>
            <a:pPr>
              <a:buFont typeface="Wingdings" pitchFamily="2" charset="2"/>
              <a:buNone/>
            </a:pPr>
            <a:r>
              <a:rPr lang="en-US" sz="1800" smtClean="0"/>
              <a:t>3.</a:t>
            </a:r>
            <a:r>
              <a:rPr lang="en-US" sz="1800" b="1" smtClean="0"/>
              <a:t> a*</a:t>
            </a:r>
            <a:r>
              <a:rPr lang="en-US" sz="1800" smtClean="0"/>
              <a:t> denotes the language consisting of all strings of zero or more a's, that is, { e , a , a a , a a a , . . . } .</a:t>
            </a:r>
          </a:p>
          <a:p>
            <a:pPr>
              <a:buFont typeface="Wingdings" pitchFamily="2" charset="2"/>
              <a:buNone/>
            </a:pPr>
            <a:endParaRPr lang="en-US" sz="1800" smtClean="0"/>
          </a:p>
          <a:p>
            <a:pPr>
              <a:buFont typeface="Wingdings" pitchFamily="2" charset="2"/>
              <a:buNone/>
            </a:pPr>
            <a:r>
              <a:rPr lang="en-US" sz="1800" smtClean="0"/>
              <a:t>4.</a:t>
            </a:r>
            <a:r>
              <a:rPr lang="en-US" sz="1800" b="1" smtClean="0"/>
              <a:t> (a|b)* </a:t>
            </a:r>
            <a:r>
              <a:rPr lang="en-US" sz="1800" smtClean="0"/>
              <a:t>denotes the set of all strings consisting of zero or more instances of a or b, that   is, all strings of a's and b's:   {e,a, b,aa, ab, ba, bb,aaa,...}. Another regular expression for the same language </a:t>
            </a:r>
            <a:r>
              <a:rPr lang="en-US" sz="1800" b="1" smtClean="0"/>
              <a:t>is (a*b*)*.</a:t>
            </a:r>
          </a:p>
          <a:p>
            <a:pPr>
              <a:buFont typeface="Wingdings" pitchFamily="2" charset="2"/>
              <a:buNone/>
            </a:pPr>
            <a:endParaRPr lang="en-US" sz="1800" smtClean="0"/>
          </a:p>
          <a:p>
            <a:pPr>
              <a:buFont typeface="Wingdings" pitchFamily="2" charset="2"/>
              <a:buNone/>
            </a:pPr>
            <a:r>
              <a:rPr lang="en-US" sz="1800" smtClean="0"/>
              <a:t>5.</a:t>
            </a:r>
            <a:r>
              <a:rPr lang="en-US" sz="1800" b="1" smtClean="0"/>
              <a:t> a|a*b </a:t>
            </a:r>
            <a:r>
              <a:rPr lang="en-US" sz="1800" smtClean="0"/>
              <a:t> denotes the language  {a, b, ab, aab, aaab,...}, the string  a and  all strings consisting of zero or more a's and ending in b.  </a:t>
            </a:r>
          </a:p>
        </p:txBody>
      </p:sp>
    </p:spTree>
  </p:cSld>
  <p:clrMapOvr>
    <a:masterClrMapping/>
  </p:clrMapOvr>
  <p:transition>
    <p:zo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p:cNvSpPr>
            <a:spLocks noGrp="1"/>
          </p:cNvSpPr>
          <p:nvPr>
            <p:ph type="sldNum" sz="quarter" idx="12"/>
          </p:nvPr>
        </p:nvSpPr>
        <p:spPr>
          <a:noFill/>
        </p:spPr>
        <p:txBody>
          <a:bodyPr/>
          <a:lstStyle/>
          <a:p>
            <a:fld id="{6A3C94DA-8449-430F-A439-A58A85F2BDD7}" type="slidenum">
              <a:rPr lang="en-US" smtClean="0"/>
              <a:pPr/>
              <a:t>144</a:t>
            </a:fld>
            <a:endParaRPr lang="en-US" smtClean="0"/>
          </a:p>
        </p:txBody>
      </p:sp>
      <p:sp>
        <p:nvSpPr>
          <p:cNvPr id="77827"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smtClean="0"/>
              <a:t>C </a:t>
            </a:r>
            <a:r>
              <a:rPr lang="en-US" sz="1800" b="1" smtClean="0"/>
              <a:t>identifiers</a:t>
            </a:r>
            <a:r>
              <a:rPr lang="en-US" sz="1800" smtClean="0"/>
              <a:t>  are strings of letters, digits, and underscores. Here is a regular </a:t>
            </a:r>
          </a:p>
          <a:p>
            <a:pPr>
              <a:buFont typeface="Wingdings" pitchFamily="2" charset="2"/>
              <a:buNone/>
            </a:pPr>
            <a:r>
              <a:rPr lang="en-US" sz="1800" smtClean="0"/>
              <a:t>definition for the language of C identifiers</a:t>
            </a:r>
          </a:p>
          <a:p>
            <a:pPr>
              <a:buFont typeface="Wingdings" pitchFamily="2" charset="2"/>
              <a:buNone/>
            </a:pPr>
            <a:endParaRPr lang="en-US" sz="1800" smtClean="0"/>
          </a:p>
          <a:p>
            <a:pPr>
              <a:buFont typeface="Wingdings" pitchFamily="2" charset="2"/>
              <a:buNone/>
            </a:pPr>
            <a:r>
              <a:rPr lang="en-US" sz="1800" smtClean="0"/>
              <a:t>Letter_    -&gt; A | B | - - - | Z | a | b | - - - | z | _</a:t>
            </a:r>
          </a:p>
          <a:p>
            <a:pPr>
              <a:buFont typeface="Wingdings" pitchFamily="2" charset="2"/>
              <a:buNone/>
            </a:pPr>
            <a:r>
              <a:rPr lang="en-US" sz="1800" smtClean="0"/>
              <a:t>Digit        -&gt; 0 / 1  • • • / 9</a:t>
            </a:r>
          </a:p>
          <a:p>
            <a:pPr>
              <a:buFont typeface="Wingdings" pitchFamily="2" charset="2"/>
              <a:buNone/>
            </a:pPr>
            <a:r>
              <a:rPr lang="en-US" sz="1800" smtClean="0"/>
              <a:t>Id            -&gt;  letter_ ( letter_  / digit )*</a:t>
            </a:r>
          </a:p>
          <a:p>
            <a:pPr>
              <a:buFont typeface="Wingdings" pitchFamily="2" charset="2"/>
              <a:buNone/>
            </a:pPr>
            <a:r>
              <a:rPr lang="en-US" sz="1800" smtClean="0"/>
              <a:t> </a:t>
            </a:r>
          </a:p>
          <a:p>
            <a:pPr>
              <a:buFont typeface="Wingdings" pitchFamily="2" charset="2"/>
              <a:buNone/>
            </a:pPr>
            <a:r>
              <a:rPr lang="en-US" sz="1800" smtClean="0"/>
              <a:t>Example 3 . 6 :  </a:t>
            </a:r>
            <a:r>
              <a:rPr lang="en-US" sz="1800" b="1" smtClean="0"/>
              <a:t>Unsigned numbers</a:t>
            </a:r>
            <a:r>
              <a:rPr lang="en-US" sz="1800" smtClean="0"/>
              <a:t>  (integer or floating point)  are strings such </a:t>
            </a:r>
          </a:p>
          <a:p>
            <a:pPr>
              <a:buFont typeface="Wingdings" pitchFamily="2" charset="2"/>
              <a:buNone/>
            </a:pPr>
            <a:r>
              <a:rPr lang="en-US" sz="1800" smtClean="0"/>
              <a:t>as 5280, 0.01234, 6.336E4, or 1.89E-4.  The regular definition</a:t>
            </a:r>
          </a:p>
          <a:p>
            <a:pPr>
              <a:buFont typeface="Wingdings" pitchFamily="2" charset="2"/>
              <a:buNone/>
            </a:pPr>
            <a:endParaRPr lang="en-US" sz="1800" smtClean="0"/>
          </a:p>
          <a:p>
            <a:pPr>
              <a:buFont typeface="Wingdings" pitchFamily="2" charset="2"/>
              <a:buNone/>
            </a:pPr>
            <a:r>
              <a:rPr lang="en-US" sz="1800" smtClean="0"/>
              <a:t>digit                      -&gt;  0 | 1 … 9</a:t>
            </a:r>
          </a:p>
          <a:p>
            <a:pPr>
              <a:buFont typeface="Wingdings" pitchFamily="2" charset="2"/>
              <a:buNone/>
            </a:pPr>
            <a:r>
              <a:rPr lang="en-US" sz="1800" smtClean="0"/>
              <a:t>digits                     -&gt; digit digit*</a:t>
            </a:r>
          </a:p>
          <a:p>
            <a:pPr>
              <a:buFont typeface="Wingdings" pitchFamily="2" charset="2"/>
              <a:buNone/>
            </a:pPr>
            <a:r>
              <a:rPr lang="en-US" sz="1800" smtClean="0"/>
              <a:t>optionalFraction      -&gt; . digits | e</a:t>
            </a:r>
          </a:p>
          <a:p>
            <a:pPr>
              <a:buFont typeface="Wingdings" pitchFamily="2" charset="2"/>
              <a:buNone/>
            </a:pPr>
            <a:r>
              <a:rPr lang="en-US" sz="1800" smtClean="0"/>
              <a:t>optionalExponent    -&gt;  ( E ( + | - | e ) digits ) | e</a:t>
            </a:r>
          </a:p>
          <a:p>
            <a:pPr>
              <a:buFont typeface="Wingdings" pitchFamily="2" charset="2"/>
              <a:buNone/>
            </a:pPr>
            <a:r>
              <a:rPr lang="en-US" sz="1800" smtClean="0"/>
              <a:t>number                  -&gt; digits optionalFraction  optionalExponent</a:t>
            </a:r>
          </a:p>
          <a:p>
            <a:pPr>
              <a:buFont typeface="Wingdings" pitchFamily="2" charset="2"/>
              <a:buNone/>
            </a:pPr>
            <a:r>
              <a:rPr lang="en-US" sz="1800" smtClean="0"/>
              <a:t> </a:t>
            </a:r>
          </a:p>
        </p:txBody>
      </p:sp>
    </p:spTree>
  </p:cSld>
  <p:clrMapOvr>
    <a:masterClrMapping/>
  </p:clrMapOvr>
  <p:transition>
    <p:zoom/>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5"/>
          <p:cNvSpPr>
            <a:spLocks noGrp="1"/>
          </p:cNvSpPr>
          <p:nvPr>
            <p:ph type="sldNum" sz="quarter" idx="12"/>
          </p:nvPr>
        </p:nvSpPr>
        <p:spPr>
          <a:noFill/>
        </p:spPr>
        <p:txBody>
          <a:bodyPr/>
          <a:lstStyle/>
          <a:p>
            <a:fld id="{CA29434D-AED9-4DF7-96A2-1B486AE183DD}" type="slidenum">
              <a:rPr lang="en-US" smtClean="0"/>
              <a:pPr/>
              <a:t>145</a:t>
            </a:fld>
            <a:endParaRPr lang="en-US" smtClean="0"/>
          </a:p>
        </p:txBody>
      </p:sp>
      <p:sp>
        <p:nvSpPr>
          <p:cNvPr id="78851"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78852" name="AutoShape 4"/>
          <p:cNvSpPr>
            <a:spLocks noChangeArrowheads="1"/>
          </p:cNvSpPr>
          <p:nvPr/>
        </p:nvSpPr>
        <p:spPr bwMode="auto">
          <a:xfrm rot="9109285">
            <a:off x="3190875" y="56483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5"/>
          <p:cNvSpPr>
            <a:spLocks noGrp="1"/>
          </p:cNvSpPr>
          <p:nvPr>
            <p:ph type="sldNum" sz="quarter" idx="12"/>
          </p:nvPr>
        </p:nvSpPr>
        <p:spPr>
          <a:noFill/>
        </p:spPr>
        <p:txBody>
          <a:bodyPr/>
          <a:lstStyle/>
          <a:p>
            <a:fld id="{A3C38CC6-CDF5-4876-AE6A-DB7DAFD1CA87}" type="slidenum">
              <a:rPr lang="en-US" smtClean="0"/>
              <a:pPr/>
              <a:t>146</a:t>
            </a:fld>
            <a:endParaRPr lang="en-US" smtClean="0"/>
          </a:p>
        </p:txBody>
      </p:sp>
      <p:sp>
        <p:nvSpPr>
          <p:cNvPr id="79875" name="Content Placeholder 3"/>
          <p:cNvSpPr>
            <a:spLocks noGrp="1"/>
          </p:cNvSpPr>
          <p:nvPr>
            <p:ph idx="1"/>
          </p:nvPr>
        </p:nvSpPr>
        <p:spPr>
          <a:xfrm>
            <a:off x="381000" y="1219200"/>
            <a:ext cx="8534400" cy="5486400"/>
          </a:xfrm>
        </p:spPr>
        <p:txBody>
          <a:bodyPr/>
          <a:lstStyle/>
          <a:p>
            <a:pPr algn="just">
              <a:buFont typeface="Wingdings" pitchFamily="2" charset="2"/>
              <a:buNone/>
            </a:pPr>
            <a:r>
              <a:rPr lang="en-US" sz="2000" b="1" smtClean="0"/>
              <a:t>A LANGUAGE FOR SPECIFYING LEXICAL ANALYZER</a:t>
            </a:r>
          </a:p>
          <a:p>
            <a:pPr algn="just">
              <a:buFont typeface="Wingdings" pitchFamily="2" charset="2"/>
              <a:buNone/>
            </a:pPr>
            <a:endParaRPr lang="en-US" sz="1800" b="1" smtClean="0"/>
          </a:p>
          <a:p>
            <a:pPr>
              <a:buFont typeface="Berlin Sans FB Demi" pitchFamily="34" charset="0"/>
              <a:buAutoNum type="arabicPeriod"/>
            </a:pPr>
            <a:r>
              <a:rPr lang="en-US" sz="1800" smtClean="0"/>
              <a:t> Use of Lex</a:t>
            </a:r>
          </a:p>
          <a:p>
            <a:pPr>
              <a:buFont typeface="Berlin Sans FB Demi" pitchFamily="34" charset="0"/>
              <a:buAutoNum type="arabicPeriod"/>
            </a:pPr>
            <a:r>
              <a:rPr lang="en-US" sz="1800" smtClean="0"/>
              <a:t> Structure of Lex Programs</a:t>
            </a:r>
          </a:p>
          <a:p>
            <a:pPr>
              <a:buFont typeface="Berlin Sans FB Demi" pitchFamily="34" charset="0"/>
              <a:buAutoNum type="arabicPeriod"/>
            </a:pPr>
            <a:r>
              <a:rPr lang="en-US" sz="1800" smtClean="0"/>
              <a:t> Conflict Resolution in Lex</a:t>
            </a:r>
          </a:p>
          <a:p>
            <a:pPr>
              <a:buFont typeface="Berlin Sans FB Demi" pitchFamily="34" charset="0"/>
              <a:buAutoNum type="arabicPeriod"/>
            </a:pPr>
            <a:r>
              <a:rPr lang="en-US" sz="1800" smtClean="0"/>
              <a:t> The Lookahead Operator</a:t>
            </a:r>
          </a:p>
          <a:p>
            <a:pPr algn="just">
              <a:buFont typeface="Berlin Sans FB Demi" pitchFamily="34" charset="0"/>
              <a:buAutoNum type="arabicPeriod"/>
            </a:pPr>
            <a:endParaRPr lang="en-US" sz="1800" smtClean="0"/>
          </a:p>
          <a:p>
            <a:pPr algn="just">
              <a:buFont typeface="Wingdings" pitchFamily="2" charset="2"/>
              <a:buNone/>
            </a:pPr>
            <a:r>
              <a:rPr lang="en-US" sz="1800" b="1" smtClean="0"/>
              <a:t>Lex </a:t>
            </a:r>
            <a:r>
              <a:rPr lang="en-US" sz="1800" smtClean="0"/>
              <a:t>is a program that generates lexical analyzer. It is used with YACC parser </a:t>
            </a:r>
          </a:p>
          <a:p>
            <a:pPr algn="just">
              <a:buFont typeface="Wingdings" pitchFamily="2" charset="2"/>
              <a:buNone/>
            </a:pPr>
            <a:r>
              <a:rPr lang="en-US" sz="1800" smtClean="0"/>
              <a:t>generator.</a:t>
            </a:r>
            <a:r>
              <a:rPr lang="en-US" sz="1800" b="1" smtClean="0"/>
              <a:t>				</a:t>
            </a:r>
          </a:p>
          <a:p>
            <a:pPr algn="just">
              <a:buFont typeface="Wingdings" pitchFamily="2" charset="2"/>
              <a:buNone/>
            </a:pPr>
            <a:r>
              <a:rPr lang="en-US" sz="1800" b="1" smtClean="0"/>
              <a:t>				</a:t>
            </a:r>
            <a:r>
              <a:rPr lang="en-US" sz="1800" smtClean="0"/>
              <a:t>LEX </a:t>
            </a:r>
          </a:p>
          <a:p>
            <a:pPr algn="just">
              <a:buFont typeface="Wingdings" pitchFamily="2" charset="2"/>
              <a:buNone/>
            </a:pPr>
            <a:r>
              <a:rPr lang="en-US" sz="1800" smtClean="0"/>
              <a:t>				YAAC</a:t>
            </a:r>
          </a:p>
          <a:p>
            <a:pPr algn="just">
              <a:buFont typeface="Wingdings" pitchFamily="2" charset="2"/>
              <a:buNone/>
            </a:pPr>
            <a:endParaRPr lang="en-US" sz="1800" b="1" smtClean="0"/>
          </a:p>
          <a:p>
            <a:pPr algn="just">
              <a:buFont typeface="Wingdings" pitchFamily="2" charset="2"/>
              <a:buNone/>
            </a:pPr>
            <a:r>
              <a:rPr lang="en-US" sz="1800" b="1" smtClean="0">
                <a:solidFill>
                  <a:srgbClr val="333333"/>
                </a:solidFill>
                <a:cs typeface="Times New Roman" pitchFamily="18" charset="0"/>
              </a:rPr>
              <a:t>YACC- YET ANOTHER COMPILER-COMPILER</a:t>
            </a:r>
          </a:p>
          <a:p>
            <a:pPr algn="just">
              <a:buFont typeface="Wingdings" pitchFamily="2" charset="2"/>
              <a:buNone/>
            </a:pPr>
            <a:r>
              <a:rPr lang="en-US" sz="1800" smtClean="0">
                <a:solidFill>
                  <a:srgbClr val="333333"/>
                </a:solidFill>
                <a:cs typeface="Times New Roman" pitchFamily="18" charset="0"/>
              </a:rPr>
              <a:t>Yacc provides a general tool for describing the input to a computer program. </a:t>
            </a:r>
          </a:p>
          <a:p>
            <a:pPr algn="just">
              <a:buFont typeface="Wingdings" pitchFamily="2" charset="2"/>
              <a:buNone/>
            </a:pPr>
            <a:endParaRPr lang="en-US" sz="1800" b="1" smtClean="0"/>
          </a:p>
          <a:p>
            <a:pPr algn="just">
              <a:buFont typeface="Berlin Sans FB Demi" pitchFamily="34" charset="0"/>
              <a:buAutoNum type="arabicPeriod"/>
            </a:pPr>
            <a:endParaRPr lang="en-US" sz="1800" smtClean="0"/>
          </a:p>
        </p:txBody>
      </p:sp>
    </p:spTree>
  </p:cSld>
  <p:clrMapOvr>
    <a:masterClrMapping/>
  </p:clrMapOvr>
  <p:transition>
    <p:zo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p:cNvSpPr>
            <a:spLocks noGrp="1"/>
          </p:cNvSpPr>
          <p:nvPr>
            <p:ph type="sldNum" sz="quarter" idx="12"/>
          </p:nvPr>
        </p:nvSpPr>
        <p:spPr>
          <a:noFill/>
        </p:spPr>
        <p:txBody>
          <a:bodyPr/>
          <a:lstStyle/>
          <a:p>
            <a:fld id="{32ED5CA8-962B-4BB5-8513-4A1CF1E6C3B3}" type="slidenum">
              <a:rPr lang="en-US" smtClean="0"/>
              <a:pPr/>
              <a:t>147</a:t>
            </a:fld>
            <a:endParaRPr lang="en-US" smtClean="0"/>
          </a:p>
        </p:txBody>
      </p:sp>
      <p:sp>
        <p:nvSpPr>
          <p:cNvPr id="80899" name="Content Placeholder 3"/>
          <p:cNvSpPr>
            <a:spLocks noGrp="1"/>
          </p:cNvSpPr>
          <p:nvPr>
            <p:ph idx="1"/>
          </p:nvPr>
        </p:nvSpPr>
        <p:spPr>
          <a:xfrm>
            <a:off x="381000" y="1219200"/>
            <a:ext cx="8534400" cy="5486400"/>
          </a:xfrm>
        </p:spPr>
        <p:txBody>
          <a:bodyPr/>
          <a:lstStyle/>
          <a:p>
            <a:pPr algn="just">
              <a:buFont typeface="Wingdings" pitchFamily="2" charset="2"/>
              <a:buNone/>
            </a:pPr>
            <a:endParaRPr lang="en-US" sz="1800" smtClean="0"/>
          </a:p>
          <a:p>
            <a:pPr algn="just">
              <a:buFont typeface="Wingdings" pitchFamily="2" charset="2"/>
              <a:buNone/>
            </a:pPr>
            <a:r>
              <a:rPr lang="en-US" sz="1800" b="1" smtClean="0"/>
              <a:t> Use of Lex</a:t>
            </a:r>
          </a:p>
          <a:p>
            <a:pPr algn="just">
              <a:buFont typeface="Wingdings" pitchFamily="2" charset="2"/>
              <a:buNone/>
            </a:pPr>
            <a:endParaRPr lang="en-US" sz="1800" b="1" smtClean="0"/>
          </a:p>
          <a:p>
            <a:pPr algn="just">
              <a:buFont typeface="Wingdings" pitchFamily="2" charset="2"/>
              <a:buNone/>
            </a:pPr>
            <a:r>
              <a:rPr lang="en-US" sz="1800" smtClean="0"/>
              <a:t>The input notation for the Lex tool is referred to as the </a:t>
            </a:r>
            <a:r>
              <a:rPr lang="en-US" sz="1800" i="1" smtClean="0"/>
              <a:t>Lex language</a:t>
            </a:r>
            <a:r>
              <a:rPr lang="en-US" sz="1800" smtClean="0"/>
              <a:t>  and the tool </a:t>
            </a:r>
          </a:p>
          <a:p>
            <a:pPr algn="just">
              <a:buFont typeface="Wingdings" pitchFamily="2" charset="2"/>
              <a:buNone/>
            </a:pPr>
            <a:r>
              <a:rPr lang="en-US" sz="1800" smtClean="0"/>
              <a:t>itself is the </a:t>
            </a:r>
            <a:r>
              <a:rPr lang="en-US" sz="1800" i="1" smtClean="0"/>
              <a:t>Lex compiler.</a:t>
            </a:r>
            <a:r>
              <a:rPr lang="en-US" sz="1800" smtClean="0"/>
              <a:t> </a:t>
            </a:r>
            <a:endParaRPr lang="en-US" sz="1800" b="1" smtClean="0"/>
          </a:p>
          <a:p>
            <a:pPr algn="just">
              <a:buFont typeface="Wingdings" pitchFamily="2" charset="2"/>
              <a:buNone/>
            </a:pPr>
            <a:endParaRPr lang="en-US" sz="1800" smtClean="0"/>
          </a:p>
          <a:p>
            <a:pPr algn="just">
              <a:buFont typeface="Wingdings" pitchFamily="2" charset="2"/>
              <a:buNone/>
            </a:pPr>
            <a:r>
              <a:rPr lang="en-US" sz="1800" smtClean="0"/>
              <a:t>The function of Lex is as follows:</a:t>
            </a:r>
          </a:p>
          <a:p>
            <a:pPr algn="just">
              <a:buFont typeface="Wingdings" pitchFamily="2" charset="2"/>
              <a:buNone/>
            </a:pPr>
            <a:endParaRPr lang="en-US" sz="1800" smtClean="0"/>
          </a:p>
          <a:p>
            <a:pPr algn="just"/>
            <a:r>
              <a:rPr lang="en-US" sz="1800" smtClean="0"/>
              <a:t>Firstly lexical analyzer creates a program lex.1 in the Lex language. Then Lex compiler runs the lex.1 program and produces a C program lex.yy.c.</a:t>
            </a:r>
          </a:p>
          <a:p>
            <a:pPr algn="just"/>
            <a:r>
              <a:rPr lang="en-US" sz="1800" smtClean="0"/>
              <a:t>Finally C compiler runs the lex.yy.c program and produces an object program a.out.</a:t>
            </a:r>
          </a:p>
          <a:p>
            <a:pPr algn="just"/>
            <a:r>
              <a:rPr lang="en-US" sz="1800" smtClean="0"/>
              <a:t>a.out is lexical analyzer that transforms an input stream into a sequence of tokens.</a:t>
            </a:r>
          </a:p>
          <a:p>
            <a:pPr algn="just">
              <a:buFont typeface="Wingdings" pitchFamily="2" charset="2"/>
              <a:buNone/>
            </a:pPr>
            <a:r>
              <a:rPr lang="en-US" sz="1800" smtClean="0"/>
              <a:t/>
            </a:r>
            <a:br>
              <a:rPr lang="en-US" sz="1800" smtClean="0"/>
            </a:br>
            <a:endParaRPr lang="en-US" sz="1800" smtClean="0"/>
          </a:p>
        </p:txBody>
      </p:sp>
    </p:spTree>
  </p:cSld>
  <p:clrMapOvr>
    <a:masterClrMapping/>
  </p:clrMapOvr>
  <p:transition>
    <p:zo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5"/>
          <p:cNvSpPr>
            <a:spLocks noGrp="1"/>
          </p:cNvSpPr>
          <p:nvPr>
            <p:ph type="sldNum" sz="quarter" idx="12"/>
          </p:nvPr>
        </p:nvSpPr>
        <p:spPr>
          <a:noFill/>
        </p:spPr>
        <p:txBody>
          <a:bodyPr/>
          <a:lstStyle/>
          <a:p>
            <a:fld id="{321CD07C-E538-43BC-B893-2D989FDC1AA1}" type="slidenum">
              <a:rPr lang="en-US" smtClean="0"/>
              <a:pPr/>
              <a:t>148</a:t>
            </a:fld>
            <a:endParaRPr lang="en-US" smtClean="0"/>
          </a:p>
        </p:txBody>
      </p:sp>
      <p:pic>
        <p:nvPicPr>
          <p:cNvPr id="81923" name="Picture 2"/>
          <p:cNvPicPr>
            <a:picLocks noGrp="1" noChangeAspect="1" noChangeArrowheads="1"/>
          </p:cNvPicPr>
          <p:nvPr>
            <p:ph idx="1"/>
          </p:nvPr>
        </p:nvPicPr>
        <p:blipFill>
          <a:blip r:embed="rId3"/>
          <a:srcRect/>
          <a:stretch>
            <a:fillRect/>
          </a:stretch>
        </p:blipFill>
        <p:spPr>
          <a:xfrm>
            <a:off x="1795463" y="1190625"/>
            <a:ext cx="5705475" cy="2695575"/>
          </a:xfrm>
          <a:noFill/>
        </p:spPr>
      </p:pic>
      <p:sp>
        <p:nvSpPr>
          <p:cNvPr id="81924" name="Rectangle 4"/>
          <p:cNvSpPr>
            <a:spLocks noChangeArrowheads="1"/>
          </p:cNvSpPr>
          <p:nvPr/>
        </p:nvSpPr>
        <p:spPr bwMode="auto">
          <a:xfrm>
            <a:off x="533400" y="3810000"/>
            <a:ext cx="8001000" cy="923925"/>
          </a:xfrm>
          <a:prstGeom prst="rect">
            <a:avLst/>
          </a:prstGeom>
          <a:noFill/>
          <a:ln w="9525">
            <a:noFill/>
            <a:miter lim="800000"/>
            <a:headEnd/>
            <a:tailEnd/>
          </a:ln>
        </p:spPr>
        <p:txBody>
          <a:bodyPr>
            <a:spAutoFit/>
          </a:bodyPr>
          <a:lstStyle/>
          <a:p>
            <a:pPr algn="just"/>
            <a:r>
              <a:rPr lang="en-US" sz="1800" b="1"/>
              <a:t>Lex file format</a:t>
            </a:r>
          </a:p>
          <a:p>
            <a:pPr algn="just"/>
            <a:r>
              <a:rPr lang="en-US" sz="1800"/>
              <a:t>A Lex program is separated into three sections by %% delimiters. The formal of Lex source is as follows</a:t>
            </a:r>
          </a:p>
        </p:txBody>
      </p:sp>
      <p:pic>
        <p:nvPicPr>
          <p:cNvPr id="74757" name="Picture 3"/>
          <p:cNvPicPr>
            <a:picLocks noChangeAspect="1" noChangeArrowheads="1"/>
          </p:cNvPicPr>
          <p:nvPr/>
        </p:nvPicPr>
        <p:blipFill>
          <a:blip r:embed="rId4">
            <a:duotone>
              <a:prstClr val="black"/>
              <a:schemeClr val="accent4">
                <a:tint val="45000"/>
                <a:satMod val="400000"/>
              </a:schemeClr>
            </a:duotone>
          </a:blip>
          <a:srcRect/>
          <a:stretch>
            <a:fillRect/>
          </a:stretch>
        </p:blipFill>
        <p:spPr bwMode="auto">
          <a:xfrm>
            <a:off x="533400" y="4800600"/>
            <a:ext cx="8477250" cy="174307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2"/>
          </p:nvPr>
        </p:nvSpPr>
        <p:spPr>
          <a:noFill/>
        </p:spPr>
        <p:txBody>
          <a:bodyPr/>
          <a:lstStyle/>
          <a:p>
            <a:fld id="{19ACDCD1-B716-49EF-9B47-2B316203E429}" type="slidenum">
              <a:rPr lang="en-US" smtClean="0"/>
              <a:pPr/>
              <a:t>149</a:t>
            </a:fld>
            <a:endParaRPr lang="en-US" smtClean="0"/>
          </a:p>
        </p:txBody>
      </p:sp>
      <p:sp>
        <p:nvSpPr>
          <p:cNvPr id="82947" name="Rectangle 9"/>
          <p:cNvSpPr>
            <a:spLocks noChangeArrowheads="1"/>
          </p:cNvSpPr>
          <p:nvPr/>
        </p:nvSpPr>
        <p:spPr bwMode="auto">
          <a:xfrm>
            <a:off x="457200" y="2209800"/>
            <a:ext cx="8229600" cy="4246563"/>
          </a:xfrm>
          <a:prstGeom prst="rect">
            <a:avLst/>
          </a:prstGeom>
          <a:noFill/>
          <a:ln w="9525">
            <a:noFill/>
            <a:miter lim="800000"/>
            <a:headEnd/>
            <a:tailEnd/>
          </a:ln>
        </p:spPr>
        <p:txBody>
          <a:bodyPr>
            <a:spAutoFit/>
          </a:bodyPr>
          <a:lstStyle/>
          <a:p>
            <a:pPr marL="342900" indent="-342900" algn="just">
              <a:buFont typeface="Berlin Sans FB Demi" pitchFamily="34" charset="0"/>
              <a:buAutoNum type="arabicPeriod"/>
            </a:pPr>
            <a:r>
              <a:rPr lang="en-US" sz="1800" b="1"/>
              <a:t>Definitions</a:t>
            </a:r>
            <a:r>
              <a:rPr lang="en-US" sz="1800"/>
              <a:t>  or </a:t>
            </a:r>
            <a:r>
              <a:rPr lang="en-US" sz="1800" b="1"/>
              <a:t>declarations</a:t>
            </a:r>
            <a:r>
              <a:rPr lang="en-US" sz="1800"/>
              <a:t> include declarations of constant, variable and regular definitions.</a:t>
            </a:r>
          </a:p>
          <a:p>
            <a:pPr marL="342900" indent="-342900" algn="just">
              <a:buFont typeface="Berlin Sans FB Demi" pitchFamily="34" charset="0"/>
              <a:buAutoNum type="arabicPeriod"/>
            </a:pPr>
            <a:endParaRPr lang="en-US" sz="1800"/>
          </a:p>
          <a:p>
            <a:pPr marL="342900" indent="-342900" algn="just">
              <a:buFont typeface="Berlin Sans FB Demi" pitchFamily="34" charset="0"/>
              <a:buAutoNum type="arabicPeriod"/>
            </a:pPr>
            <a:r>
              <a:rPr lang="en-US" sz="1800" b="1"/>
              <a:t>Translation Rules</a:t>
            </a:r>
            <a:r>
              <a:rPr lang="en-US" sz="1800"/>
              <a:t> define the statement of form  </a:t>
            </a:r>
            <a:r>
              <a:rPr lang="en-US" sz="1800" b="1"/>
              <a:t>Pattern { Action }</a:t>
            </a:r>
          </a:p>
          <a:p>
            <a:pPr marL="342900" indent="-342900" algn="just"/>
            <a:r>
              <a:rPr lang="en-US" sz="1800" b="1"/>
              <a:t>	</a:t>
            </a:r>
          </a:p>
          <a:p>
            <a:pPr marL="342900" indent="-342900" algn="just"/>
            <a:r>
              <a:rPr lang="en-US" sz="1800" b="1"/>
              <a:t>			</a:t>
            </a:r>
            <a:r>
              <a:rPr lang="en-US" sz="1800"/>
              <a:t>p1 {action1} p2 {action2}....pn {action}.</a:t>
            </a:r>
          </a:p>
          <a:p>
            <a:pPr marL="342900" indent="-342900" algn="just"/>
            <a:r>
              <a:rPr lang="en-US" sz="1800"/>
              <a:t/>
            </a:r>
            <a:br>
              <a:rPr lang="en-US" sz="1800"/>
            </a:br>
            <a:r>
              <a:rPr lang="en-US" sz="1800"/>
              <a:t>Where p1 describes the regular expression and action1 describes the actions what action the lexical analyzer should take when pattern p1 matches a lexeme.</a:t>
            </a:r>
          </a:p>
          <a:p>
            <a:pPr marL="342900" indent="-342900" algn="just">
              <a:buFont typeface="Berlin Sans FB Demi" pitchFamily="34" charset="0"/>
              <a:buAutoNum type="arabicPeriod"/>
            </a:pPr>
            <a:endParaRPr lang="en-US" sz="1800"/>
          </a:p>
          <a:p>
            <a:pPr marL="342900" indent="-342900" algn="just"/>
            <a:r>
              <a:rPr lang="en-US" sz="1800" b="1"/>
              <a:t>3. User subroutines</a:t>
            </a:r>
            <a:r>
              <a:rPr lang="en-US" sz="1800"/>
              <a:t> are auxiliary procedures needed by the actions. The subroutine can be loaded with the lexical analyzer and compiled separately.</a:t>
            </a:r>
          </a:p>
          <a:p>
            <a:pPr marL="342900" indent="-342900" algn="just"/>
            <a:r>
              <a:rPr lang="en-US" sz="1800"/>
              <a:t/>
            </a:r>
            <a:br>
              <a:rPr lang="en-US" sz="1800"/>
            </a:br>
            <a:endParaRPr lang="en-US" sz="1800"/>
          </a:p>
        </p:txBody>
      </p:sp>
      <p:sp>
        <p:nvSpPr>
          <p:cNvPr id="82948" name="Rectangle 4"/>
          <p:cNvSpPr>
            <a:spLocks noChangeArrowheads="1"/>
          </p:cNvSpPr>
          <p:nvPr/>
        </p:nvSpPr>
        <p:spPr bwMode="auto">
          <a:xfrm>
            <a:off x="685800" y="1447800"/>
            <a:ext cx="4252913" cy="461963"/>
          </a:xfrm>
          <a:prstGeom prst="rect">
            <a:avLst/>
          </a:prstGeom>
          <a:noFill/>
          <a:ln w="9525">
            <a:noFill/>
            <a:miter lim="800000"/>
            <a:headEnd/>
            <a:tailEnd/>
          </a:ln>
        </p:spPr>
        <p:txBody>
          <a:bodyPr wrap="none">
            <a:spAutoFit/>
          </a:bodyPr>
          <a:lstStyle/>
          <a:p>
            <a:r>
              <a:rPr lang="en-US" b="1"/>
              <a:t>Structure of Lex Programs</a:t>
            </a:r>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502" y="485473"/>
            <a:ext cx="8229240" cy="1144800"/>
          </a:xfrm>
        </p:spPr>
        <p:txBody>
          <a:bodyPr/>
          <a:lstStyle/>
          <a:p>
            <a:pPr algn="ctr"/>
            <a:r>
              <a:rPr lang="en-US" b="1" dirty="0" smtClean="0"/>
              <a:t>Parsing (Recognition) Algorithms</a:t>
            </a:r>
            <a:br>
              <a:rPr lang="en-US" b="1" dirty="0" smtClean="0"/>
            </a:br>
            <a:endParaRPr lang="en-US" b="1" dirty="0"/>
          </a:p>
        </p:txBody>
      </p:sp>
      <p:sp>
        <p:nvSpPr>
          <p:cNvPr id="3" name="Content Placeholder 2"/>
          <p:cNvSpPr>
            <a:spLocks noGrp="1"/>
          </p:cNvSpPr>
          <p:nvPr>
            <p:ph idx="1"/>
          </p:nvPr>
        </p:nvSpPr>
        <p:spPr/>
        <p:txBody>
          <a:bodyPr/>
          <a:lstStyle/>
          <a:p>
            <a:pPr algn="just">
              <a:buFont typeface="Arial" pitchFamily="34" charset="0"/>
              <a:buChar char="•"/>
            </a:pPr>
            <a:r>
              <a:rPr lang="en-US" dirty="0" smtClean="0">
                <a:latin typeface="Cambria" pitchFamily="18" charset="0"/>
                <a:ea typeface="Cambria" pitchFamily="18" charset="0"/>
              </a:rPr>
              <a:t>Parsing is the process of converting a program into a parse tree, which can then be used to determine the program’s syntactic structure.</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A </a:t>
            </a:r>
            <a:r>
              <a:rPr lang="en-US" dirty="0" smtClean="0">
                <a:solidFill>
                  <a:srgbClr val="FF0000"/>
                </a:solidFill>
                <a:latin typeface="Cambria" pitchFamily="18" charset="0"/>
                <a:ea typeface="Cambria" pitchFamily="18" charset="0"/>
              </a:rPr>
              <a:t>top-down </a:t>
            </a:r>
            <a:r>
              <a:rPr lang="en-US" dirty="0" smtClean="0">
                <a:latin typeface="Cambria" pitchFamily="18" charset="0"/>
                <a:ea typeface="Cambria" pitchFamily="18" charset="0"/>
              </a:rPr>
              <a:t>parser starts from the highest level structures in your source code and works its way down toward lower levels until it finds something that matches its rule set for parsing.</a:t>
            </a:r>
            <a:r>
              <a:rPr lang="en-US" dirty="0" smtClean="0"/>
              <a:t> </a:t>
            </a:r>
            <a:r>
              <a:rPr lang="en-US" dirty="0" smtClean="0">
                <a:latin typeface="Cambria" pitchFamily="18" charset="0"/>
                <a:ea typeface="Cambria" pitchFamily="18" charset="0"/>
              </a:rPr>
              <a:t>Top-down parsers are typically used when you want 100% accuracy because they require much more effort than other methods but do not sacrifice speed since no backtracking occurs during execution time.</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solidFill>
                  <a:srgbClr val="FF0000"/>
                </a:solidFill>
                <a:latin typeface="Cambria" pitchFamily="18" charset="0"/>
                <a:ea typeface="Cambria" pitchFamily="18" charset="0"/>
              </a:rPr>
              <a:t>Bottom-up parsers </a:t>
            </a:r>
            <a:r>
              <a:rPr lang="en-US" dirty="0" smtClean="0">
                <a:latin typeface="Cambria" pitchFamily="18" charset="0"/>
                <a:ea typeface="Cambria" pitchFamily="18" charset="0"/>
              </a:rPr>
              <a:t>are typically used when you want to be quick and easy but sacrifice accuracy since they do not require much effort to implement nor do they require much memory space to operate within.</a:t>
            </a:r>
            <a:endParaRPr lang="en-US" dirty="0">
              <a:latin typeface="Cambria" pitchFamily="18" charset="0"/>
              <a:ea typeface="Cambria" pitchFamily="18" charset="0"/>
            </a:endParaRPr>
          </a:p>
        </p:txBody>
      </p:sp>
    </p:spTree>
  </p:cSld>
  <p:clrMapOvr>
    <a:masterClrMapping/>
  </p:clrMapOvr>
  <p:transition>
    <p:zoom/>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5"/>
          <p:cNvSpPr>
            <a:spLocks noGrp="1"/>
          </p:cNvSpPr>
          <p:nvPr>
            <p:ph type="sldNum" sz="quarter" idx="12"/>
          </p:nvPr>
        </p:nvSpPr>
        <p:spPr>
          <a:noFill/>
        </p:spPr>
        <p:txBody>
          <a:bodyPr/>
          <a:lstStyle/>
          <a:p>
            <a:fld id="{EFE62F33-CC19-4348-8CB8-A319100FDBCD}" type="slidenum">
              <a:rPr lang="en-US" smtClean="0"/>
              <a:pPr/>
              <a:t>150</a:t>
            </a:fld>
            <a:endParaRPr lang="en-US" smtClean="0"/>
          </a:p>
        </p:txBody>
      </p:sp>
      <p:sp>
        <p:nvSpPr>
          <p:cNvPr id="76803" name="Rectangle 3"/>
          <p:cNvSpPr>
            <a:spLocks noChangeArrowheads="1"/>
          </p:cNvSpPr>
          <p:nvPr/>
        </p:nvSpPr>
        <p:spPr bwMode="auto">
          <a:xfrm>
            <a:off x="228600" y="1395413"/>
            <a:ext cx="8382000" cy="4894262"/>
          </a:xfrm>
          <a:prstGeom prst="rect">
            <a:avLst/>
          </a:prstGeom>
          <a:solidFill>
            <a:srgbClr val="FFFFFF"/>
          </a:solidFill>
          <a:ln w="9525" cap="flat" cmpd="sng">
            <a:noFill/>
            <a:prstDash val="solid"/>
            <a:miter lim="800000"/>
            <a:headEnd type="none" w="med" len="med"/>
            <a:tailEnd type="none" w="med" len="med"/>
          </a:ln>
          <a:effectLst/>
        </p:spPr>
        <p:txBody>
          <a:bodyPr anchor="ctr">
            <a:spAutoFit/>
          </a:bodyPr>
          <a:lstStyle/>
          <a:p>
            <a:pPr algn="just" eaLnBrk="0" hangingPunct="0">
              <a:defRPr/>
            </a:pPr>
            <a:r>
              <a:rPr lang="en-US" sz="1800" b="1" dirty="0">
                <a:solidFill>
                  <a:srgbClr val="333333"/>
                </a:solidFill>
                <a:latin typeface="+mn-lt"/>
                <a:cs typeface="Times New Roman" pitchFamily="18" charset="0"/>
              </a:rPr>
              <a:t>Conflict Resolution in </a:t>
            </a:r>
            <a:r>
              <a:rPr lang="en-US" sz="1800" b="1" dirty="0" err="1">
                <a:solidFill>
                  <a:srgbClr val="333333"/>
                </a:solidFill>
                <a:latin typeface="+mn-lt"/>
                <a:cs typeface="Times New Roman" pitchFamily="18" charset="0"/>
              </a:rPr>
              <a:t>Lex</a:t>
            </a:r>
            <a:endParaRPr lang="en-US" sz="1800" b="1" dirty="0">
              <a:latin typeface="+mn-lt"/>
            </a:endParaRPr>
          </a:p>
          <a:p>
            <a:pPr algn="just" eaLnBrk="0" hangingPunct="0">
              <a:defRPr/>
            </a:pPr>
            <a:r>
              <a:rPr lang="en-US" sz="1600" dirty="0">
                <a:solidFill>
                  <a:srgbClr val="333333"/>
                </a:solidFill>
                <a:latin typeface="Tahoma"/>
                <a:cs typeface="Times New Roman" pitchFamily="18" charset="0"/>
              </a:rPr>
              <a:t> </a:t>
            </a:r>
          </a:p>
          <a:p>
            <a:pPr algn="just" eaLnBrk="0" hangingPunct="0">
              <a:defRPr/>
            </a:pPr>
            <a:endParaRPr lang="en-US" sz="800" dirty="0"/>
          </a:p>
          <a:p>
            <a:pPr algn="just" eaLnBrk="0" hangingPunct="0">
              <a:defRPr/>
            </a:pPr>
            <a:r>
              <a:rPr lang="en-US" sz="1800" dirty="0">
                <a:solidFill>
                  <a:srgbClr val="333333"/>
                </a:solidFill>
                <a:latin typeface="+mn-lt"/>
                <a:cs typeface="Times New Roman" pitchFamily="18" charset="0"/>
              </a:rPr>
              <a:t>We have alluded to the two rules that </a:t>
            </a:r>
            <a:r>
              <a:rPr lang="en-US" sz="1800" dirty="0" err="1">
                <a:solidFill>
                  <a:srgbClr val="333333"/>
                </a:solidFill>
                <a:latin typeface="+mn-lt"/>
                <a:cs typeface="Times New Roman" pitchFamily="18" charset="0"/>
              </a:rPr>
              <a:t>Lex</a:t>
            </a:r>
            <a:r>
              <a:rPr lang="en-US" sz="1800" dirty="0">
                <a:solidFill>
                  <a:srgbClr val="333333"/>
                </a:solidFill>
                <a:latin typeface="+mn-lt"/>
                <a:cs typeface="Times New Roman" pitchFamily="18" charset="0"/>
              </a:rPr>
              <a:t> uses to decide on the proper lexeme to select, when several prefixes of the input match one or more patterns</a:t>
            </a:r>
          </a:p>
          <a:p>
            <a:pPr algn="just" eaLnBrk="0" hangingPunct="0">
              <a:defRPr/>
            </a:pPr>
            <a:endParaRPr lang="en-US" sz="1800" dirty="0">
              <a:latin typeface="+mn-lt"/>
            </a:endParaRPr>
          </a:p>
          <a:p>
            <a:pPr algn="just" eaLnBrk="0" hangingPunct="0">
              <a:defRPr/>
            </a:pPr>
            <a:r>
              <a:rPr lang="en-US" sz="1800" dirty="0">
                <a:solidFill>
                  <a:srgbClr val="333333"/>
                </a:solidFill>
                <a:latin typeface="+mn-lt"/>
                <a:cs typeface="Times New Roman" pitchFamily="18" charset="0"/>
              </a:rPr>
              <a:t> </a:t>
            </a:r>
            <a:endParaRPr lang="en-US" sz="1800" dirty="0">
              <a:latin typeface="+mn-lt"/>
            </a:endParaRPr>
          </a:p>
          <a:p>
            <a:pPr marL="342900" indent="-342900" algn="just" eaLnBrk="0" hangingPunct="0">
              <a:buFont typeface="+mj-lt"/>
              <a:buAutoNum type="arabicPeriod"/>
              <a:defRPr/>
            </a:pPr>
            <a:r>
              <a:rPr lang="en-US" sz="1800" dirty="0">
                <a:solidFill>
                  <a:srgbClr val="333333"/>
                </a:solidFill>
                <a:latin typeface="+mn-lt"/>
                <a:cs typeface="Times New Roman" pitchFamily="18" charset="0"/>
              </a:rPr>
              <a:t>Always prefer a longer prefix to a shorter prefix.</a:t>
            </a:r>
            <a:endParaRPr lang="en-US" sz="1800" dirty="0">
              <a:latin typeface="+mn-lt"/>
            </a:endParaRPr>
          </a:p>
          <a:p>
            <a:pPr marL="342900" indent="-342900" algn="just" eaLnBrk="0" hangingPunct="0">
              <a:buFont typeface="+mj-lt"/>
              <a:buAutoNum type="arabicPeriod"/>
              <a:defRPr/>
            </a:pPr>
            <a:endParaRPr lang="en-US" sz="1800" dirty="0">
              <a:latin typeface="+mn-lt"/>
            </a:endParaRPr>
          </a:p>
          <a:p>
            <a:pPr marL="342900" indent="-342900" algn="just" eaLnBrk="0" hangingPunct="0">
              <a:buFont typeface="+mj-lt"/>
              <a:buAutoNum type="arabicPeriod"/>
              <a:defRPr/>
            </a:pPr>
            <a:r>
              <a:rPr lang="en-US" sz="1800" dirty="0">
                <a:solidFill>
                  <a:srgbClr val="333333"/>
                </a:solidFill>
                <a:latin typeface="+mn-lt"/>
                <a:cs typeface="Times New Roman" pitchFamily="18" charset="0"/>
              </a:rPr>
              <a:t>If the longest possible prefix matches two or more patterns, prefer the pattern listed first in the </a:t>
            </a:r>
            <a:r>
              <a:rPr lang="en-US" sz="1800" dirty="0" err="1">
                <a:solidFill>
                  <a:srgbClr val="333333"/>
                </a:solidFill>
                <a:latin typeface="+mn-lt"/>
                <a:cs typeface="Times New Roman" pitchFamily="18" charset="0"/>
              </a:rPr>
              <a:t>Lex</a:t>
            </a:r>
            <a:r>
              <a:rPr lang="en-US" sz="1800" dirty="0">
                <a:solidFill>
                  <a:srgbClr val="333333"/>
                </a:solidFill>
                <a:latin typeface="+mn-lt"/>
                <a:cs typeface="Times New Roman" pitchFamily="18" charset="0"/>
              </a:rPr>
              <a:t> program.</a:t>
            </a:r>
          </a:p>
          <a:p>
            <a:pPr marL="342900" indent="-342900" algn="just" eaLnBrk="0" hangingPunct="0">
              <a:buFont typeface="+mj-lt"/>
              <a:buAutoNum type="arabicPeriod"/>
              <a:defRPr/>
            </a:pPr>
            <a:endParaRPr lang="en-US" sz="1800" dirty="0">
              <a:solidFill>
                <a:srgbClr val="333333"/>
              </a:solidFill>
              <a:latin typeface="+mn-lt"/>
              <a:cs typeface="Times New Roman" pitchFamily="18" charset="0"/>
            </a:endParaRPr>
          </a:p>
          <a:p>
            <a:pPr marL="342900" indent="-342900" algn="just" eaLnBrk="0" hangingPunct="0">
              <a:buFont typeface="+mj-lt"/>
              <a:buAutoNum type="arabicPeriod"/>
              <a:defRPr/>
            </a:pPr>
            <a:r>
              <a:rPr lang="en-US" sz="1800" dirty="0"/>
              <a:t>It tells us to treat &lt;= as a single lexeme, rather than selecting &lt; as one lexeme and = as the next lexeme.</a:t>
            </a:r>
          </a:p>
          <a:p>
            <a:pPr marL="342900" indent="-342900" algn="just" eaLnBrk="0" hangingPunct="0">
              <a:buFont typeface="+mj-lt"/>
              <a:buAutoNum type="arabicPeriod"/>
              <a:defRPr/>
            </a:pPr>
            <a:endParaRPr lang="en-US" sz="1800" dirty="0"/>
          </a:p>
          <a:p>
            <a:pPr marL="342900" indent="-342900" algn="just" eaLnBrk="0" hangingPunct="0">
              <a:buFont typeface="+mj-lt"/>
              <a:buAutoNum type="arabicPeriod"/>
              <a:defRPr/>
            </a:pPr>
            <a:r>
              <a:rPr lang="en-US" sz="1800" dirty="0"/>
              <a:t>For instance, if t h e n is determined to be the longest prefix of the input that matches any pattern, and the pattern then precedes { </a:t>
            </a:r>
            <a:r>
              <a:rPr lang="en-US" sz="1800" dirty="0" err="1"/>
              <a:t>i</a:t>
            </a:r>
            <a:r>
              <a:rPr lang="en-US" sz="1800" dirty="0"/>
              <a:t> d } , then the token THEN is returned, rather than ID. </a:t>
            </a:r>
            <a:endParaRPr lang="en-US" sz="1800" dirty="0">
              <a:latin typeface="+mn-lt"/>
            </a:endParaRPr>
          </a:p>
        </p:txBody>
      </p:sp>
    </p:spTree>
  </p:cSld>
  <p:clrMapOvr>
    <a:masterClrMapping/>
  </p:clrMapOvr>
  <p:transition>
    <p:zo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p:spPr>
        <p:txBody>
          <a:bodyPr/>
          <a:lstStyle/>
          <a:p>
            <a:fld id="{349250AB-F889-4F78-85FB-7237BF452AF8}" type="slidenum">
              <a:rPr lang="en-US" smtClean="0"/>
              <a:pPr/>
              <a:t>151</a:t>
            </a:fld>
            <a:endParaRPr lang="en-US" smtClean="0"/>
          </a:p>
        </p:txBody>
      </p:sp>
      <p:sp>
        <p:nvSpPr>
          <p:cNvPr id="84995" name="Rectangle 3"/>
          <p:cNvSpPr>
            <a:spLocks noChangeArrowheads="1"/>
          </p:cNvSpPr>
          <p:nvPr/>
        </p:nvSpPr>
        <p:spPr bwMode="auto">
          <a:xfrm>
            <a:off x="228600" y="1395413"/>
            <a:ext cx="8382000" cy="4802187"/>
          </a:xfrm>
          <a:prstGeom prst="rect">
            <a:avLst/>
          </a:prstGeom>
          <a:solidFill>
            <a:srgbClr val="FFFFFF"/>
          </a:solidFill>
          <a:ln w="9525">
            <a:noFill/>
            <a:miter lim="800000"/>
            <a:headEnd/>
            <a:tailEnd/>
          </a:ln>
        </p:spPr>
        <p:txBody>
          <a:bodyPr anchor="ctr">
            <a:spAutoFit/>
          </a:bodyPr>
          <a:lstStyle/>
          <a:p>
            <a:r>
              <a:rPr lang="en-US" sz="1800" b="1"/>
              <a:t>The Lookahead Operator</a:t>
            </a:r>
            <a:endParaRPr lang="en-US" sz="1800"/>
          </a:p>
          <a:p>
            <a:r>
              <a:rPr lang="en-US" sz="1800"/>
              <a:t> </a:t>
            </a:r>
          </a:p>
          <a:p>
            <a:r>
              <a:rPr lang="en-US" sz="1800"/>
              <a:t>Lex automatically reads one character ahead of the last character that forms the selected lexeme, and then retracts the input so only the lexeme itself is consumed from the input.</a:t>
            </a:r>
          </a:p>
          <a:p>
            <a:endParaRPr lang="en-US" sz="1800"/>
          </a:p>
          <a:p>
            <a:r>
              <a:rPr lang="en-US" sz="1800"/>
              <a:t> In Fortran and some other languages, keywords are not re-served. That situation creates problems, such as a statement</a:t>
            </a:r>
          </a:p>
          <a:p>
            <a:r>
              <a:rPr lang="en-US" sz="1800"/>
              <a:t> </a:t>
            </a:r>
          </a:p>
          <a:p>
            <a:r>
              <a:rPr lang="en-US" sz="1800" b="1"/>
              <a:t>IF(I,J)  = </a:t>
            </a:r>
            <a:r>
              <a:rPr lang="en-US" sz="1800"/>
              <a:t>3</a:t>
            </a:r>
          </a:p>
          <a:p>
            <a:r>
              <a:rPr lang="en-US" sz="1800"/>
              <a:t> </a:t>
            </a:r>
          </a:p>
          <a:p>
            <a:r>
              <a:rPr lang="en-US" sz="1800"/>
              <a:t>where IF is the name of an array, not a keyword. This statement contrasts with statements of the form</a:t>
            </a:r>
          </a:p>
          <a:p>
            <a:r>
              <a:rPr lang="en-US" sz="1800"/>
              <a:t> </a:t>
            </a:r>
          </a:p>
          <a:p>
            <a:r>
              <a:rPr lang="en-US" sz="1800" b="1"/>
              <a:t>IF(  condition )  THEN  ...</a:t>
            </a:r>
            <a:endParaRPr lang="en-US" sz="1800"/>
          </a:p>
          <a:p>
            <a:r>
              <a:rPr lang="en-US" sz="1800"/>
              <a:t> </a:t>
            </a:r>
          </a:p>
          <a:p>
            <a:endParaRPr lang="en-US" sz="1800"/>
          </a:p>
        </p:txBody>
      </p:sp>
    </p:spTree>
  </p:cSld>
  <p:clrMapOvr>
    <a:masterClrMapping/>
  </p:clrMapOvr>
  <p:transition>
    <p:zo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5"/>
          <p:cNvSpPr>
            <a:spLocks noGrp="1"/>
          </p:cNvSpPr>
          <p:nvPr>
            <p:ph type="sldNum" sz="quarter" idx="12"/>
          </p:nvPr>
        </p:nvSpPr>
        <p:spPr>
          <a:noFill/>
        </p:spPr>
        <p:txBody>
          <a:bodyPr/>
          <a:lstStyle/>
          <a:p>
            <a:fld id="{77678F47-679B-45B4-9C38-BD712321BC37}" type="slidenum">
              <a:rPr lang="en-US" smtClean="0"/>
              <a:pPr/>
              <a:t>152</a:t>
            </a:fld>
            <a:endParaRPr lang="en-US" smtClean="0"/>
          </a:p>
        </p:txBody>
      </p:sp>
      <p:sp>
        <p:nvSpPr>
          <p:cNvPr id="86019" name="Rectangle 3"/>
          <p:cNvSpPr>
            <a:spLocks noChangeArrowheads="1"/>
          </p:cNvSpPr>
          <p:nvPr/>
        </p:nvSpPr>
        <p:spPr bwMode="auto">
          <a:xfrm>
            <a:off x="412596" y="948690"/>
            <a:ext cx="8382000" cy="5909310"/>
          </a:xfrm>
          <a:prstGeom prst="rect">
            <a:avLst/>
          </a:prstGeom>
          <a:solidFill>
            <a:srgbClr val="FFFFFF"/>
          </a:solidFill>
          <a:ln w="9525">
            <a:noFill/>
            <a:miter lim="800000"/>
            <a:headEnd/>
            <a:tailEnd/>
          </a:ln>
        </p:spPr>
        <p:txBody>
          <a:bodyPr anchor="ctr">
            <a:spAutoFit/>
          </a:bodyPr>
          <a:lstStyle/>
          <a:p>
            <a:r>
              <a:rPr lang="en-US" sz="1800" b="1" dirty="0"/>
              <a:t>Declarations</a:t>
            </a:r>
          </a:p>
          <a:p>
            <a:endParaRPr lang="en-US" sz="1800" dirty="0"/>
          </a:p>
          <a:p>
            <a:r>
              <a:rPr lang="en-US" sz="1800" dirty="0"/>
              <a:t>%{	</a:t>
            </a:r>
          </a:p>
          <a:p>
            <a:r>
              <a:rPr lang="en-US" sz="1800" dirty="0"/>
              <a:t>	/* definitions of manifest constants LT, LE, EQ, NE, GT, GE,</a:t>
            </a:r>
          </a:p>
          <a:p>
            <a:r>
              <a:rPr lang="en-US" sz="1800" dirty="0"/>
              <a:t> </a:t>
            </a:r>
          </a:p>
          <a:p>
            <a:r>
              <a:rPr lang="en-US" sz="1800" dirty="0"/>
              <a:t>		IF, THEN, ELSE, ID, NUMBER, RELOP 	*/</a:t>
            </a:r>
          </a:p>
          <a:p>
            <a:r>
              <a:rPr lang="en-US" sz="1800" dirty="0"/>
              <a:t>%}</a:t>
            </a:r>
          </a:p>
          <a:p>
            <a:r>
              <a:rPr lang="en-US" sz="1800" dirty="0"/>
              <a:t> </a:t>
            </a:r>
          </a:p>
          <a:p>
            <a:endParaRPr lang="en-US" sz="1800" dirty="0"/>
          </a:p>
          <a:p>
            <a:r>
              <a:rPr lang="en-US" sz="1800" dirty="0"/>
              <a:t>/* regular definitions */</a:t>
            </a:r>
          </a:p>
          <a:p>
            <a:endParaRPr lang="en-US" sz="1800" dirty="0"/>
          </a:p>
          <a:p>
            <a:r>
              <a:rPr lang="en-US" sz="1800" dirty="0" err="1"/>
              <a:t>delim</a:t>
            </a:r>
            <a:r>
              <a:rPr lang="en-US" sz="1800" dirty="0"/>
              <a:t> [ \t\n]		</a:t>
            </a:r>
          </a:p>
          <a:p>
            <a:r>
              <a:rPr lang="en-US" sz="1800" dirty="0" err="1"/>
              <a:t>ws</a:t>
            </a:r>
            <a:r>
              <a:rPr lang="en-US" sz="1800" dirty="0"/>
              <a:t> {</a:t>
            </a:r>
            <a:r>
              <a:rPr lang="en-US" sz="1800" dirty="0" err="1"/>
              <a:t>delim</a:t>
            </a:r>
            <a:r>
              <a:rPr lang="en-US" sz="1800" dirty="0"/>
              <a:t>}+</a:t>
            </a:r>
          </a:p>
          <a:p>
            <a:r>
              <a:rPr lang="en-US" sz="1800" dirty="0"/>
              <a:t>letter [A-</a:t>
            </a:r>
            <a:r>
              <a:rPr lang="en-US" sz="1800" dirty="0" err="1"/>
              <a:t>Za</a:t>
            </a:r>
            <a:r>
              <a:rPr lang="en-US" sz="1800" dirty="0"/>
              <a:t>-z]	</a:t>
            </a:r>
          </a:p>
          <a:p>
            <a:r>
              <a:rPr lang="en-US" sz="1800" dirty="0"/>
              <a:t>digit [0-9]</a:t>
            </a:r>
          </a:p>
          <a:p>
            <a:r>
              <a:rPr lang="en-US" sz="1800" dirty="0"/>
              <a:t>id {letter}({letter}|{digit</a:t>
            </a:r>
            <a:r>
              <a:rPr lang="en-US" sz="1800" dirty="0" smtClean="0"/>
              <a:t>})*</a:t>
            </a:r>
          </a:p>
          <a:p>
            <a:r>
              <a:rPr lang="en-US" sz="1800" dirty="0" smtClean="0"/>
              <a:t>number {digit}+(\.{digit}+)?(E[+-]?{digit}+)?</a:t>
            </a:r>
            <a:endParaRPr lang="en-US" sz="1800" dirty="0"/>
          </a:p>
          <a:p>
            <a:endParaRPr lang="en-US" sz="1800" dirty="0"/>
          </a:p>
          <a:p>
            <a:endParaRPr lang="en-US" sz="1800" dirty="0"/>
          </a:p>
          <a:p>
            <a:r>
              <a:rPr lang="en-US" sz="1800" dirty="0"/>
              <a:t> </a:t>
            </a:r>
          </a:p>
          <a:p>
            <a:endParaRPr lang="en-US" sz="1800" dirty="0"/>
          </a:p>
        </p:txBody>
      </p:sp>
    </p:spTree>
  </p:cSld>
  <p:clrMapOvr>
    <a:masterClrMapping/>
  </p:clrMapOvr>
  <p:transition>
    <p:zo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654" y="1069262"/>
            <a:ext cx="8229240" cy="3977280"/>
          </a:xfrm>
        </p:spPr>
        <p:txBody>
          <a:bodyPr/>
          <a:lstStyle/>
          <a:p>
            <a:pPr algn="just"/>
            <a:r>
              <a:rPr lang="en-US" dirty="0" smtClean="0"/>
              <a:t>number {digit}+(\.{digit}+)?(E[+-]?{digit}+)?</a:t>
            </a:r>
            <a:r>
              <a:rPr lang="en-US" dirty="0" smtClean="0">
                <a:latin typeface="Cambria" pitchFamily="18" charset="0"/>
                <a:ea typeface="Cambria" pitchFamily="18" charset="0"/>
              </a:rPr>
              <a:t>{digit}+: This matches one or more </a:t>
            </a:r>
          </a:p>
          <a:p>
            <a:pPr algn="just"/>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digit characters (0-9).</a:t>
            </a:r>
          </a:p>
          <a:p>
            <a:pPr algn="just"/>
            <a:r>
              <a:rPr lang="en-US" dirty="0" smtClean="0">
                <a:latin typeface="Cambria" pitchFamily="18" charset="0"/>
                <a:ea typeface="Cambria" pitchFamily="18" charset="0"/>
              </a:rPr>
              <a:t>(\.{digit}+)?: Here:</a:t>
            </a:r>
          </a:p>
          <a:p>
            <a:pPr lvl="1" algn="just"/>
            <a:r>
              <a:rPr lang="en-US" dirty="0" smtClean="0">
                <a:latin typeface="Cambria" pitchFamily="18" charset="0"/>
                <a:ea typeface="Cambria" pitchFamily="18" charset="0"/>
              </a:rPr>
              <a:t>\. matches a literal period (decimal point).</a:t>
            </a:r>
          </a:p>
          <a:p>
            <a:pPr lvl="1" algn="just"/>
            <a:r>
              <a:rPr lang="en-US" dirty="0" smtClean="0">
                <a:latin typeface="Cambria" pitchFamily="18" charset="0"/>
                <a:ea typeface="Cambria" pitchFamily="18" charset="0"/>
              </a:rPr>
              <a:t>{digit}+ matches one or more digit characters.</a:t>
            </a:r>
          </a:p>
          <a:p>
            <a:pPr lvl="1" algn="just"/>
            <a:r>
              <a:rPr lang="en-US" dirty="0" smtClean="0">
                <a:latin typeface="Cambria" pitchFamily="18" charset="0"/>
                <a:ea typeface="Cambria" pitchFamily="18" charset="0"/>
              </a:rPr>
              <a:t>The entire group ( ... )? is optional, meaning it may or may not appear.</a:t>
            </a:r>
          </a:p>
          <a:p>
            <a:pPr lvl="1" algn="just"/>
            <a:r>
              <a:rPr lang="en-US" dirty="0" smtClean="0">
                <a:latin typeface="Cambria" pitchFamily="18" charset="0"/>
                <a:ea typeface="Cambria" pitchFamily="18" charset="0"/>
              </a:rPr>
              <a:t>So this part optionally matches a decimal point followed by one or more digits.</a:t>
            </a:r>
          </a:p>
          <a:p>
            <a:pPr algn="just"/>
            <a:r>
              <a:rPr lang="en-US" dirty="0" smtClean="0">
                <a:latin typeface="Cambria" pitchFamily="18" charset="0"/>
                <a:ea typeface="Cambria" pitchFamily="18" charset="0"/>
              </a:rPr>
              <a:t>(E[+-]?{digit}+)?: Here:</a:t>
            </a:r>
          </a:p>
          <a:p>
            <a:pPr lvl="1" algn="just"/>
            <a:r>
              <a:rPr lang="en-US" dirty="0" smtClean="0">
                <a:latin typeface="Cambria" pitchFamily="18" charset="0"/>
                <a:ea typeface="Cambria" pitchFamily="18" charset="0"/>
              </a:rPr>
              <a:t>E matches the character ‘E’.</a:t>
            </a:r>
          </a:p>
          <a:p>
            <a:pPr lvl="1" algn="just"/>
            <a:r>
              <a:rPr lang="en-US" dirty="0" smtClean="0">
                <a:latin typeface="Cambria" pitchFamily="18" charset="0"/>
                <a:ea typeface="Cambria" pitchFamily="18" charset="0"/>
              </a:rPr>
              <a:t>[+-]? matches an optional plus or minus sign.</a:t>
            </a:r>
          </a:p>
          <a:p>
            <a:pPr lvl="1" algn="just"/>
            <a:r>
              <a:rPr lang="en-US" dirty="0" smtClean="0">
                <a:latin typeface="Cambria" pitchFamily="18" charset="0"/>
                <a:ea typeface="Cambria" pitchFamily="18" charset="0"/>
              </a:rPr>
              <a:t>{digit}+ matches one or more digit characters.</a:t>
            </a:r>
          </a:p>
          <a:p>
            <a:pPr lvl="1" algn="just"/>
            <a:r>
              <a:rPr lang="en-US" dirty="0" smtClean="0">
                <a:latin typeface="Cambria" pitchFamily="18" charset="0"/>
                <a:ea typeface="Cambria" pitchFamily="18" charset="0"/>
              </a:rPr>
              <a:t>The entire group ( ... )? is optional, allowing for scientific notation (e.g., 1.23E-10).</a:t>
            </a:r>
          </a:p>
          <a:p>
            <a:pPr algn="just"/>
            <a:r>
              <a:rPr lang="en-US" dirty="0" smtClean="0">
                <a:latin typeface="Cambria" pitchFamily="18" charset="0"/>
                <a:ea typeface="Cambria" pitchFamily="18" charset="0"/>
              </a:rPr>
              <a:t>In summary, this regular expression pattern matches various forms of numbers, including integers, decimals, and scientific notation. For example:</a:t>
            </a:r>
          </a:p>
          <a:p>
            <a:pPr algn="just"/>
            <a:r>
              <a:rPr lang="en-US" dirty="0" smtClean="0">
                <a:latin typeface="Cambria" pitchFamily="18" charset="0"/>
                <a:ea typeface="Cambria" pitchFamily="18" charset="0"/>
              </a:rPr>
              <a:t>42</a:t>
            </a:r>
          </a:p>
          <a:p>
            <a:pPr algn="just"/>
            <a:r>
              <a:rPr lang="en-US" dirty="0" smtClean="0">
                <a:latin typeface="Cambria" pitchFamily="18" charset="0"/>
                <a:ea typeface="Cambria" pitchFamily="18" charset="0"/>
              </a:rPr>
              <a:t>3.14</a:t>
            </a:r>
          </a:p>
          <a:p>
            <a:pPr algn="just"/>
            <a:r>
              <a:rPr lang="en-US" dirty="0" smtClean="0">
                <a:latin typeface="Cambria" pitchFamily="18" charset="0"/>
                <a:ea typeface="Cambria" pitchFamily="18" charset="0"/>
              </a:rPr>
              <a:t>1.23E-10</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5"/>
          <p:cNvSpPr>
            <a:spLocks noGrp="1"/>
          </p:cNvSpPr>
          <p:nvPr>
            <p:ph type="sldNum" sz="quarter" idx="12"/>
          </p:nvPr>
        </p:nvSpPr>
        <p:spPr>
          <a:noFill/>
        </p:spPr>
        <p:txBody>
          <a:bodyPr/>
          <a:lstStyle/>
          <a:p>
            <a:fld id="{92FAA157-0A6D-4DF4-81D4-8A943457EDAE}" type="slidenum">
              <a:rPr lang="en-US" smtClean="0"/>
              <a:pPr/>
              <a:t>154</a:t>
            </a:fld>
            <a:endParaRPr lang="en-US" smtClean="0"/>
          </a:p>
        </p:txBody>
      </p:sp>
      <p:sp>
        <p:nvSpPr>
          <p:cNvPr id="87043" name="Rectangle 3"/>
          <p:cNvSpPr>
            <a:spLocks noChangeArrowheads="1"/>
          </p:cNvSpPr>
          <p:nvPr/>
        </p:nvSpPr>
        <p:spPr bwMode="auto">
          <a:xfrm>
            <a:off x="533400" y="567628"/>
            <a:ext cx="8153400" cy="5908675"/>
          </a:xfrm>
          <a:prstGeom prst="rect">
            <a:avLst/>
          </a:prstGeom>
          <a:solidFill>
            <a:srgbClr val="FFFFFF"/>
          </a:solidFill>
          <a:ln w="9525">
            <a:noFill/>
            <a:miter lim="800000"/>
            <a:headEnd/>
            <a:tailEnd/>
          </a:ln>
        </p:spPr>
        <p:txBody>
          <a:bodyPr wrap="square" anchor="ctr">
            <a:spAutoFit/>
          </a:bodyPr>
          <a:lstStyle/>
          <a:p>
            <a:r>
              <a:rPr lang="en-US" sz="1800" b="1" dirty="0"/>
              <a:t>Translation Rules</a:t>
            </a:r>
          </a:p>
          <a:p>
            <a:endParaRPr lang="en-US" sz="1800" dirty="0"/>
          </a:p>
          <a:p>
            <a:r>
              <a:rPr lang="en-US" sz="1800" dirty="0"/>
              <a:t>%%</a:t>
            </a:r>
          </a:p>
          <a:p>
            <a:endParaRPr lang="en-US" sz="1800" dirty="0"/>
          </a:p>
          <a:p>
            <a:r>
              <a:rPr lang="en-US" sz="1800" dirty="0"/>
              <a:t>{</a:t>
            </a:r>
            <a:r>
              <a:rPr lang="en-US" sz="1800" dirty="0" err="1"/>
              <a:t>ws</a:t>
            </a:r>
            <a:r>
              <a:rPr lang="en-US" sz="1800" dirty="0"/>
              <a:t>} 		{/* no action and no return */}</a:t>
            </a:r>
          </a:p>
          <a:p>
            <a:r>
              <a:rPr lang="en-US" sz="1800" dirty="0"/>
              <a:t>if 		{return(IF);}</a:t>
            </a:r>
          </a:p>
          <a:p>
            <a:r>
              <a:rPr lang="en-US" sz="1800" dirty="0"/>
              <a:t>Then		 {return(THEN);}</a:t>
            </a:r>
          </a:p>
          <a:p>
            <a:r>
              <a:rPr lang="en-US" sz="1800" dirty="0"/>
              <a:t>Else	 	{return(ELSE);}</a:t>
            </a:r>
          </a:p>
          <a:p>
            <a:r>
              <a:rPr lang="en-US" sz="1800" dirty="0"/>
              <a:t>{id} 		{</a:t>
            </a:r>
            <a:r>
              <a:rPr lang="en-US" sz="1800" dirty="0" err="1"/>
              <a:t>yylval</a:t>
            </a:r>
            <a:r>
              <a:rPr lang="en-US" sz="1800" dirty="0"/>
              <a:t> = (</a:t>
            </a:r>
            <a:r>
              <a:rPr lang="en-US" sz="1800" dirty="0" err="1"/>
              <a:t>int</a:t>
            </a:r>
            <a:r>
              <a:rPr lang="en-US" sz="1800" dirty="0"/>
              <a:t>) </a:t>
            </a:r>
            <a:r>
              <a:rPr lang="en-US" sz="1800" dirty="0" err="1"/>
              <a:t>installID</a:t>
            </a:r>
            <a:r>
              <a:rPr lang="en-US" sz="1800" dirty="0"/>
              <a:t>(); return(ID);}</a:t>
            </a:r>
          </a:p>
          <a:p>
            <a:r>
              <a:rPr lang="en-US" sz="1800" dirty="0"/>
              <a:t>{number} 	{</a:t>
            </a:r>
            <a:r>
              <a:rPr lang="en-US" sz="1800" dirty="0" err="1"/>
              <a:t>yylval</a:t>
            </a:r>
            <a:r>
              <a:rPr lang="en-US" sz="1800" dirty="0"/>
              <a:t> = (</a:t>
            </a:r>
            <a:r>
              <a:rPr lang="en-US" sz="1800" dirty="0" err="1"/>
              <a:t>int</a:t>
            </a:r>
            <a:r>
              <a:rPr lang="en-US" sz="1800" dirty="0"/>
              <a:t>) </a:t>
            </a:r>
            <a:r>
              <a:rPr lang="en-US" sz="1800" dirty="0" err="1"/>
              <a:t>installNumO</a:t>
            </a:r>
            <a:r>
              <a:rPr lang="en-US" sz="1800" dirty="0"/>
              <a:t> ; return(NUMBER);}</a:t>
            </a:r>
          </a:p>
          <a:p>
            <a:endParaRPr lang="en-US" sz="1800" dirty="0"/>
          </a:p>
          <a:p>
            <a:r>
              <a:rPr lang="en-US" sz="1800" dirty="0"/>
              <a:t> “ &lt;“ {</a:t>
            </a:r>
            <a:r>
              <a:rPr lang="en-US" sz="1800" dirty="0" err="1"/>
              <a:t>yylval</a:t>
            </a:r>
            <a:r>
              <a:rPr lang="en-US" sz="1800" dirty="0"/>
              <a:t> = LT; return(RELOP) ;} </a:t>
            </a:r>
          </a:p>
          <a:p>
            <a:r>
              <a:rPr lang="en-US" sz="1800" dirty="0"/>
              <a:t>"&lt;=" {</a:t>
            </a:r>
            <a:r>
              <a:rPr lang="en-US" sz="1800" dirty="0" err="1"/>
              <a:t>yylval</a:t>
            </a:r>
            <a:r>
              <a:rPr lang="en-US" sz="1800" dirty="0"/>
              <a:t> = LE; return(RELOP) ;}</a:t>
            </a:r>
          </a:p>
          <a:p>
            <a:r>
              <a:rPr lang="en-US" sz="1800" dirty="0"/>
              <a:t>“=" {</a:t>
            </a:r>
            <a:r>
              <a:rPr lang="en-US" sz="1800" dirty="0" err="1"/>
              <a:t>yylval</a:t>
            </a:r>
            <a:r>
              <a:rPr lang="en-US" sz="1800" dirty="0"/>
              <a:t> = EQ; return(RELOP) ;}</a:t>
            </a:r>
          </a:p>
          <a:p>
            <a:r>
              <a:rPr lang="en-US" sz="1800" dirty="0"/>
              <a:t>"&lt;&gt;" {</a:t>
            </a:r>
            <a:r>
              <a:rPr lang="en-US" sz="1800" dirty="0" err="1"/>
              <a:t>yylval</a:t>
            </a:r>
            <a:r>
              <a:rPr lang="en-US" sz="1800" dirty="0"/>
              <a:t> = NE; return(RELOP) ;}</a:t>
            </a:r>
          </a:p>
          <a:p>
            <a:r>
              <a:rPr lang="en-US" sz="1800" dirty="0"/>
              <a:t>“&gt;”     {</a:t>
            </a:r>
            <a:r>
              <a:rPr lang="en-US" sz="1800" dirty="0" err="1"/>
              <a:t>yylval</a:t>
            </a:r>
            <a:r>
              <a:rPr lang="en-US" sz="1800" dirty="0"/>
              <a:t>  = GT; return(RELOP) ;}</a:t>
            </a:r>
          </a:p>
          <a:p>
            <a:r>
              <a:rPr lang="en-US" sz="1800" dirty="0"/>
              <a:t> ”&gt;=“ {</a:t>
            </a:r>
            <a:r>
              <a:rPr lang="en-US" sz="1800" dirty="0" err="1"/>
              <a:t>yylval</a:t>
            </a:r>
            <a:r>
              <a:rPr lang="en-US" sz="1800" dirty="0"/>
              <a:t> = GE; return(RELOP) }</a:t>
            </a:r>
          </a:p>
          <a:p>
            <a:endParaRPr lang="en-US" sz="1800" dirty="0"/>
          </a:p>
          <a:p>
            <a:r>
              <a:rPr lang="en-US" sz="1800" dirty="0"/>
              <a:t>%%</a:t>
            </a:r>
          </a:p>
          <a:p>
            <a:endParaRPr lang="en-US" sz="1800" dirty="0"/>
          </a:p>
          <a:p>
            <a:endParaRPr lang="en-US" sz="1800" dirty="0"/>
          </a:p>
        </p:txBody>
      </p:sp>
    </p:spTree>
  </p:cSld>
  <p:clrMapOvr>
    <a:masterClrMapping/>
  </p:clrMapOvr>
  <p:transition>
    <p:zo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9E97A52B-BB45-425C-A7F7-3C706B17FEC2}" type="slidenum">
              <a:rPr lang="en-US" smtClean="0"/>
              <a:pPr/>
              <a:t>155</a:t>
            </a:fld>
            <a:endParaRPr lang="en-US" smtClean="0"/>
          </a:p>
        </p:txBody>
      </p:sp>
      <p:sp>
        <p:nvSpPr>
          <p:cNvPr id="88067" name="Rectangle 3"/>
          <p:cNvSpPr>
            <a:spLocks noChangeArrowheads="1"/>
          </p:cNvSpPr>
          <p:nvPr/>
        </p:nvSpPr>
        <p:spPr bwMode="auto">
          <a:xfrm>
            <a:off x="533400" y="1225550"/>
            <a:ext cx="8382000" cy="5354638"/>
          </a:xfrm>
          <a:prstGeom prst="rect">
            <a:avLst/>
          </a:prstGeom>
          <a:solidFill>
            <a:srgbClr val="FFFFFF"/>
          </a:solidFill>
          <a:ln w="9525">
            <a:noFill/>
            <a:miter lim="800000"/>
            <a:headEnd/>
            <a:tailEnd/>
          </a:ln>
        </p:spPr>
        <p:txBody>
          <a:bodyPr anchor="ctr">
            <a:spAutoFit/>
          </a:bodyPr>
          <a:lstStyle/>
          <a:p>
            <a:r>
              <a:rPr lang="en-US" sz="1800" b="1"/>
              <a:t>Auxiliary Functions</a:t>
            </a:r>
          </a:p>
          <a:p>
            <a:endParaRPr lang="en-US" sz="1800" b="1"/>
          </a:p>
          <a:p>
            <a:r>
              <a:rPr lang="en-US" sz="1800"/>
              <a:t>  int installD ()</a:t>
            </a:r>
          </a:p>
          <a:p>
            <a:endParaRPr lang="en-US" sz="1800"/>
          </a:p>
          <a:p>
            <a:r>
              <a:rPr lang="en-US" sz="1800"/>
              <a:t> {</a:t>
            </a:r>
          </a:p>
          <a:p>
            <a:endParaRPr lang="en-US" sz="1800"/>
          </a:p>
          <a:p>
            <a:r>
              <a:rPr lang="en-US" sz="1800"/>
              <a:t>/* function to install the lexeme, whose first character is pointed to by yytext, and whose length is yyleng, into the symbol table and return a pointer thereto */</a:t>
            </a:r>
          </a:p>
          <a:p>
            <a:endParaRPr lang="en-US" sz="1800"/>
          </a:p>
          <a:p>
            <a:r>
              <a:rPr lang="en-US" sz="1800"/>
              <a:t>}</a:t>
            </a:r>
          </a:p>
          <a:p>
            <a:r>
              <a:rPr lang="en-US" sz="1800"/>
              <a:t> </a:t>
            </a:r>
          </a:p>
          <a:p>
            <a:r>
              <a:rPr lang="en-US" sz="1800"/>
              <a:t>int installNumO</a:t>
            </a:r>
          </a:p>
          <a:p>
            <a:r>
              <a:rPr lang="en-US" sz="1800"/>
              <a:t> {</a:t>
            </a:r>
          </a:p>
          <a:p>
            <a:endParaRPr lang="en-US" sz="1800"/>
          </a:p>
          <a:p>
            <a:r>
              <a:rPr lang="en-US" sz="1800"/>
              <a:t>/* similar to installlD, but puts numerical constants into a separate table */</a:t>
            </a:r>
          </a:p>
          <a:p>
            <a:r>
              <a:rPr lang="en-US" sz="1800"/>
              <a:t> </a:t>
            </a:r>
          </a:p>
          <a:p>
            <a:r>
              <a:rPr lang="en-US" sz="1800"/>
              <a:t>}</a:t>
            </a:r>
          </a:p>
          <a:p>
            <a:r>
              <a:rPr lang="en-US" sz="1800"/>
              <a:t> </a:t>
            </a:r>
          </a:p>
          <a:p>
            <a:r>
              <a:rPr lang="en-US" sz="1800"/>
              <a:t> </a:t>
            </a:r>
          </a:p>
        </p:txBody>
      </p:sp>
    </p:spTree>
  </p:cSld>
  <p:clrMapOvr>
    <a:masterClrMapping/>
  </p:clrMapOvr>
  <p:transition>
    <p:zo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234" y="1091564"/>
            <a:ext cx="8429962" cy="3977280"/>
          </a:xfrm>
        </p:spPr>
        <p:txBody>
          <a:bodyPr/>
          <a:lstStyle/>
          <a:p>
            <a:pPr algn="just"/>
            <a:r>
              <a:rPr lang="en-US" b="1" dirty="0" smtClean="0">
                <a:latin typeface="Cambria" pitchFamily="18" charset="0"/>
                <a:ea typeface="Cambria" pitchFamily="18" charset="0"/>
              </a:rPr>
              <a:t>What is </a:t>
            </a:r>
            <a:r>
              <a:rPr lang="en-US" b="1" dirty="0" err="1" smtClean="0">
                <a:latin typeface="Cambria" pitchFamily="18" charset="0"/>
                <a:ea typeface="Cambria" pitchFamily="18" charset="0"/>
              </a:rPr>
              <a:t>Lex</a:t>
            </a:r>
            <a:r>
              <a:rPr lang="en-US" b="1" dirty="0" smtClean="0">
                <a:latin typeface="Cambria" pitchFamily="18" charset="0"/>
                <a:ea typeface="Cambria" pitchFamily="18" charset="0"/>
              </a:rPr>
              <a:t>?</a:t>
            </a:r>
          </a:p>
          <a:p>
            <a:pPr algn="just"/>
            <a:endParaRPr lang="en-US" dirty="0" smtClean="0">
              <a:latin typeface="Cambria" pitchFamily="18" charset="0"/>
              <a:ea typeface="Cambria" pitchFamily="18" charset="0"/>
            </a:endParaRPr>
          </a:p>
          <a:p>
            <a:pPr lvl="1" algn="just">
              <a:buFont typeface="Arial" pitchFamily="34" charset="0"/>
              <a:buChar char="•"/>
            </a:pPr>
            <a:r>
              <a:rPr lang="en-US" b="1" dirty="0" err="1" smtClean="0">
                <a:latin typeface="Cambria" pitchFamily="18" charset="0"/>
                <a:ea typeface="Cambria" pitchFamily="18" charset="0"/>
              </a:rPr>
              <a:t>Lex</a:t>
            </a:r>
            <a:r>
              <a:rPr lang="en-US" dirty="0" smtClean="0">
                <a:latin typeface="Cambria" pitchFamily="18" charset="0"/>
                <a:ea typeface="Cambria" pitchFamily="18" charset="0"/>
              </a:rPr>
              <a:t> is a program that generates </a:t>
            </a:r>
            <a:r>
              <a:rPr lang="en-US" b="1" dirty="0" smtClean="0">
                <a:latin typeface="Cambria" pitchFamily="18" charset="0"/>
                <a:ea typeface="Cambria" pitchFamily="18" charset="0"/>
              </a:rPr>
              <a:t>lexical analyzers</a:t>
            </a:r>
            <a:r>
              <a:rPr lang="en-US" dirty="0" smtClean="0">
                <a:latin typeface="Cambria" pitchFamily="18" charset="0"/>
                <a:ea typeface="Cambria" pitchFamily="18" charset="0"/>
              </a:rPr>
              <a:t>. It reads an input stream (usually a program’s source code) and produces a </a:t>
            </a:r>
            <a:r>
              <a:rPr lang="en-US" b="1" dirty="0" err="1" smtClean="0">
                <a:latin typeface="Cambria" pitchFamily="18" charset="0"/>
                <a:ea typeface="Cambria" pitchFamily="18" charset="0"/>
              </a:rPr>
              <a:t>lexer</a:t>
            </a:r>
            <a:r>
              <a:rPr lang="en-US" dirty="0" smtClean="0">
                <a:latin typeface="Cambria" pitchFamily="18" charset="0"/>
                <a:ea typeface="Cambria" pitchFamily="18" charset="0"/>
              </a:rPr>
              <a:t> (a component that breaks down the input into tokens).</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err="1" smtClean="0">
                <a:latin typeface="Cambria" pitchFamily="18" charset="0"/>
                <a:ea typeface="Cambria" pitchFamily="18" charset="0"/>
              </a:rPr>
              <a:t>Lex</a:t>
            </a:r>
            <a:r>
              <a:rPr lang="en-US" dirty="0" smtClean="0">
                <a:latin typeface="Cambria" pitchFamily="18" charset="0"/>
                <a:ea typeface="Cambria" pitchFamily="18" charset="0"/>
              </a:rPr>
              <a:t> is commonly used alongside </a:t>
            </a:r>
            <a:r>
              <a:rPr lang="en-US" b="1" dirty="0" smtClean="0">
                <a:latin typeface="Cambria" pitchFamily="18" charset="0"/>
                <a:ea typeface="Cambria" pitchFamily="18" charset="0"/>
              </a:rPr>
              <a:t>YACC</a:t>
            </a:r>
            <a:r>
              <a:rPr lang="en-US" dirty="0" smtClean="0">
                <a:latin typeface="Cambria" pitchFamily="18" charset="0"/>
                <a:ea typeface="Cambria" pitchFamily="18" charset="0"/>
              </a:rPr>
              <a:t> (Yet Another Compiler </a:t>
            </a:r>
            <a:r>
              <a:rPr lang="en-US" dirty="0" err="1" smtClean="0">
                <a:latin typeface="Cambria" pitchFamily="18" charset="0"/>
                <a:ea typeface="Cambria" pitchFamily="18" charset="0"/>
              </a:rPr>
              <a:t>Compiler</a:t>
            </a:r>
            <a:r>
              <a:rPr lang="en-US" dirty="0" smtClean="0">
                <a:latin typeface="Cambria" pitchFamily="18" charset="0"/>
                <a:ea typeface="Cambria" pitchFamily="18" charset="0"/>
              </a:rPr>
              <a:t>) to build complete compilers.</a:t>
            </a:r>
          </a:p>
          <a:p>
            <a:pPr lvl="1" algn="just"/>
            <a:endParaRPr lang="en-US" dirty="0" smtClean="0">
              <a:latin typeface="Cambria" pitchFamily="18" charset="0"/>
              <a:ea typeface="Cambria" pitchFamily="18" charset="0"/>
            </a:endParaRPr>
          </a:p>
          <a:p>
            <a:pPr algn="just"/>
            <a:r>
              <a:rPr lang="en-US" b="1" dirty="0" smtClean="0">
                <a:latin typeface="Cambria" pitchFamily="18" charset="0"/>
                <a:ea typeface="Cambria" pitchFamily="18" charset="0"/>
              </a:rPr>
              <a:t>How Does </a:t>
            </a:r>
            <a:r>
              <a:rPr lang="en-US" b="1" dirty="0" err="1" smtClean="0">
                <a:latin typeface="Cambria" pitchFamily="18" charset="0"/>
                <a:ea typeface="Cambria" pitchFamily="18" charset="0"/>
              </a:rPr>
              <a:t>Lex</a:t>
            </a:r>
            <a:r>
              <a:rPr lang="en-US" b="1" dirty="0" smtClean="0">
                <a:latin typeface="Cambria" pitchFamily="18" charset="0"/>
                <a:ea typeface="Cambria" pitchFamily="18" charset="0"/>
              </a:rPr>
              <a:t> Work?</a:t>
            </a:r>
          </a:p>
          <a:p>
            <a:pPr algn="just"/>
            <a:endParaRPr lang="en-US" dirty="0" smtClean="0">
              <a:latin typeface="Cambria" pitchFamily="18" charset="0"/>
              <a:ea typeface="Cambria" pitchFamily="18" charset="0"/>
            </a:endParaRPr>
          </a:p>
          <a:p>
            <a:pPr lvl="1" algn="just">
              <a:buFont typeface="Arial" pitchFamily="34" charset="0"/>
              <a:buChar char="•"/>
            </a:pPr>
            <a:r>
              <a:rPr lang="en-US" dirty="0" err="1" smtClean="0">
                <a:latin typeface="Cambria" pitchFamily="18" charset="0"/>
                <a:ea typeface="Cambria" pitchFamily="18" charset="0"/>
              </a:rPr>
              <a:t>Lex</a:t>
            </a:r>
            <a:r>
              <a:rPr lang="en-US" dirty="0" smtClean="0">
                <a:latin typeface="Cambria" pitchFamily="18" charset="0"/>
                <a:ea typeface="Cambria" pitchFamily="18" charset="0"/>
              </a:rPr>
              <a:t> takes a set of </a:t>
            </a:r>
            <a:r>
              <a:rPr lang="en-US" b="1" dirty="0" smtClean="0">
                <a:latin typeface="Cambria" pitchFamily="18" charset="0"/>
                <a:ea typeface="Cambria" pitchFamily="18" charset="0"/>
              </a:rPr>
              <a:t>regular expressions</a:t>
            </a:r>
            <a:r>
              <a:rPr lang="en-US" dirty="0" smtClean="0">
                <a:latin typeface="Cambria" pitchFamily="18" charset="0"/>
                <a:ea typeface="Cambria" pitchFamily="18" charset="0"/>
              </a:rPr>
              <a:t> and corresponding </a:t>
            </a:r>
            <a:r>
              <a:rPr lang="en-US" b="1" dirty="0" smtClean="0">
                <a:latin typeface="Cambria" pitchFamily="18" charset="0"/>
                <a:ea typeface="Cambria" pitchFamily="18" charset="0"/>
              </a:rPr>
              <a:t>actions</a:t>
            </a:r>
            <a:r>
              <a:rPr lang="en-US" dirty="0" smtClean="0">
                <a:latin typeface="Cambria" pitchFamily="18" charset="0"/>
                <a:ea typeface="Cambria" pitchFamily="18" charset="0"/>
              </a:rPr>
              <a:t> as input.</a:t>
            </a:r>
          </a:p>
          <a:p>
            <a:pPr lvl="1" algn="just">
              <a:buFont typeface="Arial" pitchFamily="34" charset="0"/>
              <a:buChar char="•"/>
            </a:pPr>
            <a:r>
              <a:rPr lang="en-US" dirty="0" smtClean="0">
                <a:latin typeface="Cambria" pitchFamily="18" charset="0"/>
                <a:ea typeface="Cambria" pitchFamily="18" charset="0"/>
              </a:rPr>
              <a:t>It scans the input stream, recognizing patterns defined by the regular expressions.</a:t>
            </a:r>
          </a:p>
          <a:p>
            <a:pPr lvl="1" algn="just">
              <a:buFont typeface="Arial" pitchFamily="34" charset="0"/>
              <a:buChar char="•"/>
            </a:pPr>
            <a:r>
              <a:rPr lang="en-US" dirty="0" smtClean="0">
                <a:latin typeface="Cambria" pitchFamily="18" charset="0"/>
                <a:ea typeface="Cambria" pitchFamily="18" charset="0"/>
              </a:rPr>
              <a:t>When a pattern matches,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executes the associated action.</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5018"/>
            <a:ext cx="8229240" cy="3977280"/>
          </a:xfrm>
        </p:spPr>
        <p:txBody>
          <a:bodyPr/>
          <a:lstStyle/>
          <a:p>
            <a:r>
              <a:rPr lang="en-US" dirty="0" smtClean="0"/>
              <a:t>/* </a:t>
            </a:r>
            <a:r>
              <a:rPr lang="en-US" dirty="0" err="1" smtClean="0"/>
              <a:t>Lex</a:t>
            </a:r>
            <a:r>
              <a:rPr lang="en-US" dirty="0" smtClean="0"/>
              <a:t> program to count the number of words */</a:t>
            </a:r>
          </a:p>
          <a:p>
            <a:r>
              <a:rPr lang="en-US" dirty="0" smtClean="0"/>
              <a:t>%{</a:t>
            </a:r>
          </a:p>
          <a:p>
            <a:r>
              <a:rPr lang="en-US" dirty="0" smtClean="0"/>
              <a:t>#include &lt;</a:t>
            </a:r>
            <a:r>
              <a:rPr lang="en-US" dirty="0" err="1" smtClean="0"/>
              <a:t>stdio.h</a:t>
            </a:r>
            <a:r>
              <a:rPr lang="en-US" dirty="0" smtClean="0"/>
              <a:t>&gt;</a:t>
            </a:r>
          </a:p>
          <a:p>
            <a:r>
              <a:rPr lang="en-US" dirty="0" smtClean="0"/>
              <a:t>#include &lt;</a:t>
            </a:r>
            <a:r>
              <a:rPr lang="en-US" dirty="0" err="1" smtClean="0"/>
              <a:t>string.h</a:t>
            </a:r>
            <a:r>
              <a:rPr lang="en-US" dirty="0" smtClean="0"/>
              <a:t>&gt;</a:t>
            </a:r>
          </a:p>
          <a:p>
            <a:r>
              <a:rPr lang="en-US" dirty="0" err="1" smtClean="0"/>
              <a:t>int</a:t>
            </a:r>
            <a:r>
              <a:rPr lang="en-US" dirty="0" smtClean="0"/>
              <a:t> </a:t>
            </a:r>
            <a:r>
              <a:rPr lang="en-US" dirty="0" err="1" smtClean="0"/>
              <a:t>i</a:t>
            </a:r>
            <a:r>
              <a:rPr lang="en-US" dirty="0" smtClean="0"/>
              <a:t> = 0;</a:t>
            </a:r>
          </a:p>
          <a:p>
            <a:r>
              <a:rPr lang="en-US" dirty="0" smtClean="0"/>
              <a:t>%}</a:t>
            </a:r>
          </a:p>
          <a:p>
            <a:endParaRPr lang="en-US" dirty="0" smtClean="0"/>
          </a:p>
          <a:p>
            <a:r>
              <a:rPr lang="en-US" dirty="0" smtClean="0"/>
              <a:t>/* Rules Section */</a:t>
            </a:r>
          </a:p>
          <a:p>
            <a:r>
              <a:rPr lang="en-US" dirty="0" smtClean="0"/>
              <a:t>%%</a:t>
            </a:r>
          </a:p>
          <a:p>
            <a:r>
              <a:rPr lang="en-US" dirty="0" smtClean="0"/>
              <a:t>[a-zA-Z0-9]+ { </a:t>
            </a:r>
            <a:r>
              <a:rPr lang="en-US" dirty="0" err="1" smtClean="0"/>
              <a:t>i</a:t>
            </a:r>
            <a:r>
              <a:rPr lang="en-US" dirty="0" smtClean="0"/>
              <a:t>++; } /* Rule for counting words */</a:t>
            </a:r>
          </a:p>
          <a:p>
            <a:r>
              <a:rPr lang="en-US" dirty="0" smtClean="0"/>
              <a:t>"\n" { </a:t>
            </a:r>
            <a:r>
              <a:rPr lang="en-US" dirty="0" err="1" smtClean="0"/>
              <a:t>printf</a:t>
            </a:r>
            <a:r>
              <a:rPr lang="en-US" dirty="0" smtClean="0"/>
              <a:t>("%d\n", </a:t>
            </a:r>
            <a:r>
              <a:rPr lang="en-US" dirty="0" err="1" smtClean="0"/>
              <a:t>i</a:t>
            </a:r>
            <a:r>
              <a:rPr lang="en-US" dirty="0" smtClean="0"/>
              <a:t>); </a:t>
            </a:r>
            <a:r>
              <a:rPr lang="en-US" dirty="0" err="1" smtClean="0"/>
              <a:t>i</a:t>
            </a:r>
            <a:r>
              <a:rPr lang="en-US" dirty="0" smtClean="0"/>
              <a:t> = 0; }</a:t>
            </a:r>
          </a:p>
          <a:p>
            <a:r>
              <a:rPr lang="en-US" dirty="0" smtClean="0"/>
              <a:t>%%</a:t>
            </a:r>
          </a:p>
          <a:p>
            <a:endParaRPr lang="en-US" dirty="0" smtClean="0"/>
          </a:p>
          <a:p>
            <a:r>
              <a:rPr lang="en-US" dirty="0" err="1" smtClean="0"/>
              <a:t>int</a:t>
            </a:r>
            <a:r>
              <a:rPr lang="en-US" dirty="0" smtClean="0"/>
              <a:t> </a:t>
            </a:r>
            <a:r>
              <a:rPr lang="en-US" dirty="0" err="1" smtClean="0"/>
              <a:t>yywrap</a:t>
            </a:r>
            <a:r>
              <a:rPr lang="en-US" dirty="0" smtClean="0"/>
              <a:t>(void) {}</a:t>
            </a:r>
          </a:p>
          <a:p>
            <a:endParaRPr lang="en-US" dirty="0" smtClean="0"/>
          </a:p>
          <a:p>
            <a:r>
              <a:rPr lang="en-US" dirty="0" err="1" smtClean="0"/>
              <a:t>int</a:t>
            </a:r>
            <a:r>
              <a:rPr lang="en-US" dirty="0" smtClean="0"/>
              <a:t> main() {</a:t>
            </a:r>
          </a:p>
          <a:p>
            <a:r>
              <a:rPr lang="en-US" dirty="0" smtClean="0"/>
              <a:t>    </a:t>
            </a:r>
            <a:r>
              <a:rPr lang="en-US" dirty="0" err="1" smtClean="0"/>
              <a:t>yylex</a:t>
            </a:r>
            <a:r>
              <a:rPr lang="en-US" dirty="0" smtClean="0"/>
              <a:t>();</a:t>
            </a:r>
          </a:p>
          <a:p>
            <a:r>
              <a:rPr lang="en-US" dirty="0" smtClean="0"/>
              <a:t>    return 0;</a:t>
            </a:r>
          </a:p>
          <a:p>
            <a:r>
              <a:rPr lang="en-US" dirty="0" smtClean="0"/>
              <a:t>}</a:t>
            </a:r>
          </a:p>
          <a:p>
            <a:endParaRPr lang="en-US" dirty="0"/>
          </a:p>
        </p:txBody>
      </p:sp>
    </p:spTree>
  </p:cSld>
  <p:clrMapOvr>
    <a:masterClrMapping/>
  </p:clrMapOvr>
  <p:transition>
    <p:zoom/>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502" y="890842"/>
            <a:ext cx="8229240" cy="3977280"/>
          </a:xfrm>
        </p:spPr>
        <p:txBody>
          <a:bodyPr/>
          <a:lstStyle/>
          <a:p>
            <a:pPr algn="just">
              <a:buFont typeface="Arial" pitchFamily="34" charset="0"/>
              <a:buChar char="•"/>
            </a:pPr>
            <a:r>
              <a:rPr lang="en-US" b="1" dirty="0" smtClean="0">
                <a:latin typeface="Cambria" pitchFamily="18" charset="0"/>
                <a:ea typeface="Cambria" pitchFamily="18" charset="0"/>
              </a:rPr>
              <a:t>%{ ... %}: </a:t>
            </a:r>
            <a:r>
              <a:rPr lang="en-US" dirty="0" smtClean="0">
                <a:latin typeface="Cambria" pitchFamily="18" charset="0"/>
                <a:ea typeface="Cambria" pitchFamily="18" charset="0"/>
              </a:rPr>
              <a:t>This section allows </a:t>
            </a:r>
            <a:r>
              <a:rPr lang="en-US" b="1" dirty="0" smtClean="0">
                <a:latin typeface="Cambria" pitchFamily="18" charset="0"/>
                <a:ea typeface="Cambria" pitchFamily="18" charset="0"/>
              </a:rPr>
              <a:t>us to include C </a:t>
            </a:r>
            <a:r>
              <a:rPr lang="en-US" dirty="0" smtClean="0">
                <a:latin typeface="Cambria" pitchFamily="18" charset="0"/>
                <a:ea typeface="Cambria" pitchFamily="18" charset="0"/>
              </a:rPr>
              <a:t>code.</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b="1" dirty="0" smtClean="0">
                <a:latin typeface="Cambria" pitchFamily="18" charset="0"/>
                <a:ea typeface="Cambria" pitchFamily="18" charset="0"/>
              </a:rPr>
              <a:t>%%: Separates the rules </a:t>
            </a:r>
            <a:r>
              <a:rPr lang="en-US" dirty="0" smtClean="0">
                <a:latin typeface="Cambria" pitchFamily="18" charset="0"/>
                <a:ea typeface="Cambria" pitchFamily="18" charset="0"/>
              </a:rPr>
              <a:t>section.</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[a-zA-Z0-9]+ { </a:t>
            </a:r>
            <a:r>
              <a:rPr lang="en-US" dirty="0" err="1" smtClean="0">
                <a:latin typeface="Cambria" pitchFamily="18" charset="0"/>
                <a:ea typeface="Cambria" pitchFamily="18" charset="0"/>
              </a:rPr>
              <a:t>i</a:t>
            </a:r>
            <a:r>
              <a:rPr lang="en-US" dirty="0" smtClean="0">
                <a:latin typeface="Cambria" pitchFamily="18" charset="0"/>
                <a:ea typeface="Cambria" pitchFamily="18" charset="0"/>
              </a:rPr>
              <a:t>++; }: Matches sequences of alphanumeric characters (words) and increments the counter.</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"\n" { </a:t>
            </a:r>
            <a:r>
              <a:rPr lang="en-US" dirty="0" err="1" smtClean="0">
                <a:latin typeface="Cambria" pitchFamily="18" charset="0"/>
                <a:ea typeface="Cambria" pitchFamily="18" charset="0"/>
              </a:rPr>
              <a:t>printf</a:t>
            </a:r>
            <a:r>
              <a:rPr lang="en-US" dirty="0" smtClean="0">
                <a:latin typeface="Cambria" pitchFamily="18" charset="0"/>
                <a:ea typeface="Cambria" pitchFamily="18" charset="0"/>
              </a:rPr>
              <a:t>("%d\n", </a:t>
            </a:r>
            <a:r>
              <a:rPr lang="en-US" dirty="0" err="1" smtClean="0">
                <a:latin typeface="Cambria" pitchFamily="18" charset="0"/>
                <a:ea typeface="Cambria" pitchFamily="18" charset="0"/>
              </a:rPr>
              <a:t>i</a:t>
            </a:r>
            <a:r>
              <a:rPr lang="en-US" dirty="0" smtClean="0">
                <a:latin typeface="Cambria" pitchFamily="18" charset="0"/>
                <a:ea typeface="Cambria" pitchFamily="18" charset="0"/>
              </a:rPr>
              <a:t>); </a:t>
            </a:r>
            <a:r>
              <a:rPr lang="en-US" dirty="0" err="1" smtClean="0">
                <a:latin typeface="Cambria" pitchFamily="18" charset="0"/>
                <a:ea typeface="Cambria" pitchFamily="18" charset="0"/>
              </a:rPr>
              <a:t>i</a:t>
            </a:r>
            <a:r>
              <a:rPr lang="en-US" dirty="0" smtClean="0">
                <a:latin typeface="Cambria" pitchFamily="18" charset="0"/>
                <a:ea typeface="Cambria" pitchFamily="18" charset="0"/>
              </a:rPr>
              <a:t> = 0; }: Detects newline characters and prints the word count.</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err="1" smtClean="0">
                <a:latin typeface="Cambria" pitchFamily="18" charset="0"/>
                <a:ea typeface="Cambria" pitchFamily="18" charset="0"/>
              </a:rPr>
              <a:t>int</a:t>
            </a:r>
            <a:r>
              <a:rPr lang="en-US" dirty="0" smtClean="0">
                <a:latin typeface="Cambria" pitchFamily="18" charset="0"/>
                <a:ea typeface="Cambria" pitchFamily="18" charset="0"/>
              </a:rPr>
              <a:t>  </a:t>
            </a:r>
            <a:r>
              <a:rPr lang="en-US" dirty="0" err="1" smtClean="0">
                <a:latin typeface="Cambria" pitchFamily="18" charset="0"/>
                <a:ea typeface="Cambria" pitchFamily="18" charset="0"/>
              </a:rPr>
              <a:t>yywrap</a:t>
            </a:r>
            <a:r>
              <a:rPr lang="en-US" dirty="0" smtClean="0">
                <a:latin typeface="Cambria" pitchFamily="18" charset="0"/>
                <a:ea typeface="Cambria" pitchFamily="18" charset="0"/>
              </a:rPr>
              <a:t>(void) </a:t>
            </a:r>
            <a:r>
              <a:rPr lang="en-US" dirty="0" smtClean="0">
                <a:latin typeface="Cambria" pitchFamily="18" charset="0"/>
                <a:ea typeface="Cambria" pitchFamily="18" charset="0"/>
              </a:rPr>
              <a:t>{ } : </a:t>
            </a:r>
            <a:r>
              <a:rPr lang="en-US" dirty="0" smtClean="0">
                <a:latin typeface="Cambria" pitchFamily="18" charset="0"/>
                <a:ea typeface="Cambria" pitchFamily="18" charset="0"/>
              </a:rPr>
              <a:t>Required for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programs.</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main(): Calls </a:t>
            </a:r>
            <a:r>
              <a:rPr lang="en-US" dirty="0" smtClean="0">
                <a:latin typeface="Cambria" pitchFamily="18" charset="0"/>
                <a:ea typeface="Cambria" pitchFamily="18" charset="0"/>
              </a:rPr>
              <a:t> </a:t>
            </a:r>
            <a:r>
              <a:rPr lang="en-US" dirty="0" err="1" smtClean="0">
                <a:latin typeface="Cambria" pitchFamily="18" charset="0"/>
                <a:ea typeface="Cambria" pitchFamily="18" charset="0"/>
              </a:rPr>
              <a:t>yylex</a:t>
            </a:r>
            <a:r>
              <a:rPr lang="en-US" dirty="0" smtClean="0">
                <a:latin typeface="Cambria" pitchFamily="18" charset="0"/>
                <a:ea typeface="Cambria" pitchFamily="18" charset="0"/>
              </a:rPr>
              <a:t>() to start lexical analysis.</a:t>
            </a:r>
          </a:p>
          <a:p>
            <a:pPr algn="just">
              <a:buFont typeface="Arial" pitchFamily="34" charset="0"/>
              <a:buChar char="•"/>
            </a:pPr>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Execution</a:t>
            </a:r>
          </a:p>
          <a:p>
            <a:pPr algn="just">
              <a:buFont typeface="Arial" pitchFamily="34" charset="0"/>
              <a:buChar char="•"/>
            </a:pPr>
            <a:r>
              <a:rPr lang="en-US" dirty="0" smtClean="0">
                <a:latin typeface="Cambria" pitchFamily="18" charset="0"/>
                <a:ea typeface="Cambria" pitchFamily="18" charset="0"/>
              </a:rPr>
              <a:t>Compile the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program using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a:t>
            </a:r>
            <a:r>
              <a:rPr lang="en-US" dirty="0" err="1" smtClean="0">
                <a:latin typeface="Cambria" pitchFamily="18" charset="0"/>
                <a:ea typeface="Cambria" pitchFamily="18" charset="0"/>
              </a:rPr>
              <a:t>abc.l</a:t>
            </a:r>
            <a:r>
              <a:rPr lang="en-US" dirty="0" smtClean="0">
                <a:latin typeface="Cambria" pitchFamily="18" charset="0"/>
                <a:ea typeface="Cambria" pitchFamily="18" charset="0"/>
              </a:rPr>
              <a:t> (where </a:t>
            </a:r>
            <a:r>
              <a:rPr lang="en-US" dirty="0" err="1" smtClean="0">
                <a:latin typeface="Cambria" pitchFamily="18" charset="0"/>
                <a:ea typeface="Cambria" pitchFamily="18" charset="0"/>
              </a:rPr>
              <a:t>abc</a:t>
            </a:r>
            <a:r>
              <a:rPr lang="en-US" dirty="0" smtClean="0">
                <a:latin typeface="Cambria" pitchFamily="18" charset="0"/>
                <a:ea typeface="Cambria" pitchFamily="18" charset="0"/>
              </a:rPr>
              <a:t> is the file name).</a:t>
            </a:r>
          </a:p>
          <a:p>
            <a:pPr algn="just">
              <a:buFont typeface="Arial" pitchFamily="34" charset="0"/>
              <a:buChar char="•"/>
            </a:pPr>
            <a:r>
              <a:rPr lang="en-US" dirty="0" smtClean="0">
                <a:latin typeface="Cambria" pitchFamily="18" charset="0"/>
                <a:ea typeface="Cambria" pitchFamily="18" charset="0"/>
              </a:rPr>
              <a:t>Then compile the generated </a:t>
            </a:r>
            <a:r>
              <a:rPr lang="en-US" dirty="0" err="1" smtClean="0">
                <a:latin typeface="Cambria" pitchFamily="18" charset="0"/>
                <a:ea typeface="Cambria" pitchFamily="18" charset="0"/>
              </a:rPr>
              <a:t>lex.yy.c</a:t>
            </a:r>
            <a:r>
              <a:rPr lang="en-US" dirty="0" smtClean="0">
                <a:latin typeface="Cambria" pitchFamily="18" charset="0"/>
                <a:ea typeface="Cambria" pitchFamily="18" charset="0"/>
              </a:rPr>
              <a:t> using </a:t>
            </a:r>
            <a:r>
              <a:rPr lang="en-US" dirty="0" smtClean="0">
                <a:solidFill>
                  <a:srgbClr val="FF0000"/>
                </a:solidFill>
                <a:latin typeface="Cambria" pitchFamily="18" charset="0"/>
                <a:ea typeface="Cambria" pitchFamily="18" charset="0"/>
              </a:rPr>
              <a:t>cc </a:t>
            </a:r>
            <a:r>
              <a:rPr lang="en-US" dirty="0" err="1" smtClean="0">
                <a:solidFill>
                  <a:srgbClr val="FF0000"/>
                </a:solidFill>
                <a:latin typeface="Cambria" pitchFamily="18" charset="0"/>
                <a:ea typeface="Cambria" pitchFamily="18" charset="0"/>
              </a:rPr>
              <a:t>lex.yy.c</a:t>
            </a:r>
            <a:r>
              <a:rPr lang="en-US" dirty="0" smtClean="0">
                <a:solidFill>
                  <a:srgbClr val="FF0000"/>
                </a:solidFill>
                <a:latin typeface="Cambria" pitchFamily="18" charset="0"/>
                <a:ea typeface="Cambria" pitchFamily="18" charset="0"/>
              </a:rPr>
              <a:t> -o </a:t>
            </a:r>
            <a:r>
              <a:rPr lang="en-US" dirty="0" err="1" smtClean="0">
                <a:solidFill>
                  <a:srgbClr val="FF0000"/>
                </a:solidFill>
                <a:latin typeface="Cambria" pitchFamily="18" charset="0"/>
                <a:ea typeface="Cambria" pitchFamily="18" charset="0"/>
              </a:rPr>
              <a:t>a.out</a:t>
            </a:r>
            <a:r>
              <a:rPr lang="en-US" dirty="0" smtClean="0">
                <a:solidFill>
                  <a:srgbClr val="FF0000"/>
                </a:solidFill>
                <a:latin typeface="Cambria" pitchFamily="18" charset="0"/>
                <a:ea typeface="Cambria" pitchFamily="18" charset="0"/>
              </a:rPr>
              <a:t>.</a:t>
            </a:r>
          </a:p>
          <a:p>
            <a:pPr algn="just">
              <a:buFont typeface="Arial" pitchFamily="34" charset="0"/>
              <a:buChar char="•"/>
            </a:pPr>
            <a:r>
              <a:rPr lang="en-US" dirty="0" smtClean="0">
                <a:latin typeface="Cambria" pitchFamily="18" charset="0"/>
                <a:ea typeface="Cambria" pitchFamily="18" charset="0"/>
              </a:rPr>
              <a:t>Execute the program with ./</a:t>
            </a:r>
            <a:r>
              <a:rPr lang="en-US" dirty="0" err="1" smtClean="0">
                <a:latin typeface="Cambria" pitchFamily="18" charset="0"/>
                <a:ea typeface="Cambria" pitchFamily="18" charset="0"/>
              </a:rPr>
              <a:t>a.out</a:t>
            </a:r>
            <a:r>
              <a:rPr lang="en-US" dirty="0" smtClean="0">
                <a:latin typeface="Cambria" pitchFamily="18" charset="0"/>
                <a:ea typeface="Cambria" pitchFamily="18" charset="0"/>
              </a:rPr>
              <a:t>.</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502" y="890842"/>
            <a:ext cx="8229240" cy="3977280"/>
          </a:xfrm>
        </p:spPr>
        <p:txBody>
          <a:bodyPr/>
          <a:lstStyle/>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Execution</a:t>
            </a:r>
          </a:p>
          <a:p>
            <a:pPr algn="just"/>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Compile the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program using  </a:t>
            </a:r>
            <a:r>
              <a:rPr lang="en-US" b="1" dirty="0" err="1" smtClean="0">
                <a:latin typeface="Cambria" pitchFamily="18" charset="0"/>
                <a:ea typeface="Cambria" pitchFamily="18" charset="0"/>
              </a:rPr>
              <a:t>lex</a:t>
            </a:r>
            <a:r>
              <a:rPr lang="en-US" b="1" dirty="0" smtClean="0">
                <a:latin typeface="Cambria" pitchFamily="18" charset="0"/>
                <a:ea typeface="Cambria" pitchFamily="18" charset="0"/>
              </a:rPr>
              <a:t> </a:t>
            </a:r>
            <a:r>
              <a:rPr lang="en-US" b="1" dirty="0" err="1" smtClean="0">
                <a:latin typeface="Cambria" pitchFamily="18" charset="0"/>
                <a:ea typeface="Cambria" pitchFamily="18" charset="0"/>
              </a:rPr>
              <a:t>abc.l</a:t>
            </a:r>
            <a:r>
              <a:rPr lang="en-US" dirty="0" smtClean="0">
                <a:latin typeface="Cambria" pitchFamily="18" charset="0"/>
                <a:ea typeface="Cambria" pitchFamily="18" charset="0"/>
              </a:rPr>
              <a:t> (where </a:t>
            </a:r>
            <a:r>
              <a:rPr lang="en-US" dirty="0" err="1" smtClean="0">
                <a:latin typeface="Cambria" pitchFamily="18" charset="0"/>
                <a:ea typeface="Cambria" pitchFamily="18" charset="0"/>
              </a:rPr>
              <a:t>abc</a:t>
            </a:r>
            <a:r>
              <a:rPr lang="en-US" dirty="0" smtClean="0">
                <a:latin typeface="Cambria" pitchFamily="18" charset="0"/>
                <a:ea typeface="Cambria" pitchFamily="18" charset="0"/>
              </a:rPr>
              <a:t> is the file name).</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Then compile the generated </a:t>
            </a:r>
            <a:r>
              <a:rPr lang="en-US" dirty="0" err="1" smtClean="0">
                <a:latin typeface="Cambria" pitchFamily="18" charset="0"/>
                <a:ea typeface="Cambria" pitchFamily="18" charset="0"/>
              </a:rPr>
              <a:t>lex.yy.c</a:t>
            </a:r>
            <a:r>
              <a:rPr lang="en-US" dirty="0" smtClean="0">
                <a:latin typeface="Cambria" pitchFamily="18" charset="0"/>
                <a:ea typeface="Cambria" pitchFamily="18" charset="0"/>
              </a:rPr>
              <a:t> using </a:t>
            </a:r>
            <a:r>
              <a:rPr lang="en-US" dirty="0" smtClean="0">
                <a:solidFill>
                  <a:srgbClr val="FF0000"/>
                </a:solidFill>
                <a:latin typeface="Cambria" pitchFamily="18" charset="0"/>
                <a:ea typeface="Cambria" pitchFamily="18" charset="0"/>
              </a:rPr>
              <a:t>cc </a:t>
            </a:r>
            <a:r>
              <a:rPr lang="en-US" dirty="0" err="1" smtClean="0">
                <a:solidFill>
                  <a:srgbClr val="FF0000"/>
                </a:solidFill>
                <a:latin typeface="Cambria" pitchFamily="18" charset="0"/>
                <a:ea typeface="Cambria" pitchFamily="18" charset="0"/>
              </a:rPr>
              <a:t>lex.yy.c</a:t>
            </a:r>
            <a:r>
              <a:rPr lang="en-US" dirty="0" smtClean="0">
                <a:solidFill>
                  <a:srgbClr val="FF0000"/>
                </a:solidFill>
                <a:latin typeface="Cambria" pitchFamily="18" charset="0"/>
                <a:ea typeface="Cambria" pitchFamily="18" charset="0"/>
              </a:rPr>
              <a:t> -o </a:t>
            </a:r>
            <a:r>
              <a:rPr lang="en-US" dirty="0" err="1" smtClean="0">
                <a:solidFill>
                  <a:srgbClr val="FF0000"/>
                </a:solidFill>
                <a:latin typeface="Cambria" pitchFamily="18" charset="0"/>
                <a:ea typeface="Cambria" pitchFamily="18" charset="0"/>
              </a:rPr>
              <a:t>a.out</a:t>
            </a:r>
            <a:r>
              <a:rPr lang="en-US" dirty="0" smtClean="0">
                <a:solidFill>
                  <a:srgbClr val="FF0000"/>
                </a:solidFill>
                <a:latin typeface="Cambria" pitchFamily="18" charset="0"/>
                <a:ea typeface="Cambria" pitchFamily="18" charset="0"/>
              </a:rPr>
              <a:t>.</a:t>
            </a:r>
          </a:p>
          <a:p>
            <a:endParaRPr lang="en-US" dirty="0" smtClean="0"/>
          </a:p>
          <a:p>
            <a:pPr lvl="1"/>
            <a:r>
              <a:rPr lang="en-US" sz="1600" b="1" dirty="0" smtClean="0">
                <a:latin typeface="Cambria" pitchFamily="18" charset="0"/>
                <a:ea typeface="Cambria" pitchFamily="18" charset="0"/>
              </a:rPr>
              <a:t>cc: Invokes the C compiler.</a:t>
            </a:r>
          </a:p>
          <a:p>
            <a:pPr lvl="1"/>
            <a:r>
              <a:rPr lang="en-US" sz="1600" b="1" dirty="0" err="1" smtClean="0">
                <a:latin typeface="Cambria" pitchFamily="18" charset="0"/>
                <a:ea typeface="Cambria" pitchFamily="18" charset="0"/>
              </a:rPr>
              <a:t>lex.yy.c</a:t>
            </a:r>
            <a:r>
              <a:rPr lang="en-US" sz="1600" b="1" dirty="0" smtClean="0">
                <a:latin typeface="Cambria" pitchFamily="18" charset="0"/>
                <a:ea typeface="Cambria" pitchFamily="18" charset="0"/>
              </a:rPr>
              <a:t>: Specifies the input source file (the generated </a:t>
            </a:r>
            <a:r>
              <a:rPr lang="en-US" sz="1600" b="1" dirty="0" err="1" smtClean="0">
                <a:latin typeface="Cambria" pitchFamily="18" charset="0"/>
                <a:ea typeface="Cambria" pitchFamily="18" charset="0"/>
              </a:rPr>
              <a:t>Lex</a:t>
            </a:r>
            <a:r>
              <a:rPr lang="en-US" sz="1600" b="1" dirty="0" smtClean="0">
                <a:latin typeface="Cambria" pitchFamily="18" charset="0"/>
                <a:ea typeface="Cambria" pitchFamily="18" charset="0"/>
              </a:rPr>
              <a:t> output).</a:t>
            </a:r>
          </a:p>
          <a:p>
            <a:pPr lvl="1"/>
            <a:r>
              <a:rPr lang="en-US" sz="1600" b="1" dirty="0" smtClean="0">
                <a:latin typeface="Cambria" pitchFamily="18" charset="0"/>
                <a:ea typeface="Cambria" pitchFamily="18" charset="0"/>
              </a:rPr>
              <a:t>-o </a:t>
            </a:r>
            <a:r>
              <a:rPr lang="en-US" sz="1600" b="1" dirty="0" err="1" smtClean="0">
                <a:latin typeface="Cambria" pitchFamily="18" charset="0"/>
                <a:ea typeface="Cambria" pitchFamily="18" charset="0"/>
              </a:rPr>
              <a:t>a.out</a:t>
            </a:r>
            <a:r>
              <a:rPr lang="en-US" sz="1600" b="1" dirty="0" smtClean="0">
                <a:latin typeface="Cambria" pitchFamily="18" charset="0"/>
                <a:ea typeface="Cambria" pitchFamily="18" charset="0"/>
              </a:rPr>
              <a:t>: Specifies the output file name (</a:t>
            </a:r>
            <a:r>
              <a:rPr lang="en-US" sz="1600" b="1" dirty="0" err="1" smtClean="0">
                <a:latin typeface="Cambria" pitchFamily="18" charset="0"/>
                <a:ea typeface="Cambria" pitchFamily="18" charset="0"/>
              </a:rPr>
              <a:t>a.out</a:t>
            </a:r>
            <a:r>
              <a:rPr lang="en-US" sz="1600" b="1" dirty="0" smtClean="0">
                <a:latin typeface="Cambria" pitchFamily="18" charset="0"/>
                <a:ea typeface="Cambria" pitchFamily="18" charset="0"/>
              </a:rPr>
              <a:t> in this case).</a:t>
            </a:r>
          </a:p>
          <a:p>
            <a:pPr algn="just">
              <a:buFont typeface="Arial" pitchFamily="34" charset="0"/>
              <a:buChar char="•"/>
            </a:pPr>
            <a:endParaRPr lang="en-US" dirty="0" smtClean="0">
              <a:solidFill>
                <a:srgbClr val="FF0000"/>
              </a:solidFill>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Execute the program with ./</a:t>
            </a:r>
            <a:r>
              <a:rPr lang="en-US" dirty="0" err="1" smtClean="0">
                <a:latin typeface="Cambria" pitchFamily="18" charset="0"/>
                <a:ea typeface="Cambria" pitchFamily="18" charset="0"/>
              </a:rPr>
              <a:t>a.out</a:t>
            </a:r>
            <a:r>
              <a:rPr lang="en-US" dirty="0" smtClean="0">
                <a:latin typeface="Cambria" pitchFamily="18" charset="0"/>
                <a:ea typeface="Cambria" pitchFamily="18" charset="0"/>
              </a:rPr>
              <a:t>.</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107" y="563532"/>
            <a:ext cx="8229240" cy="1144800"/>
          </a:xfrm>
        </p:spPr>
        <p:txBody>
          <a:bodyPr/>
          <a:lstStyle/>
          <a:p>
            <a:pPr algn="ctr"/>
            <a:r>
              <a:rPr lang="en-US" b="1" dirty="0" smtClean="0"/>
              <a:t>Syntax Directed Translation</a:t>
            </a:r>
            <a:br>
              <a:rPr lang="en-US" b="1" dirty="0" smtClean="0"/>
            </a:br>
            <a:endParaRPr lang="en-US" dirty="0"/>
          </a:p>
        </p:txBody>
      </p:sp>
      <p:sp>
        <p:nvSpPr>
          <p:cNvPr id="3" name="Content Placeholder 2"/>
          <p:cNvSpPr>
            <a:spLocks noGrp="1"/>
          </p:cNvSpPr>
          <p:nvPr>
            <p:ph idx="1"/>
          </p:nvPr>
        </p:nvSpPr>
        <p:spPr>
          <a:xfrm>
            <a:off x="468351" y="1805242"/>
            <a:ext cx="8229240" cy="3977280"/>
          </a:xfrm>
        </p:spPr>
        <p:txBody>
          <a:bodyPr/>
          <a:lstStyle/>
          <a:p>
            <a:pPr algn="just">
              <a:buFont typeface="Arial" pitchFamily="34" charset="0"/>
              <a:buChar char="•"/>
            </a:pPr>
            <a:r>
              <a:rPr lang="en-US" dirty="0" smtClean="0">
                <a:latin typeface="Cambria" pitchFamily="18" charset="0"/>
                <a:ea typeface="Cambria" pitchFamily="18" charset="0"/>
              </a:rPr>
              <a:t>A syntax-directed translator (SDS) transforms source code from one format to another by </a:t>
            </a:r>
            <a:r>
              <a:rPr lang="en-US" dirty="0" smtClean="0">
                <a:solidFill>
                  <a:srgbClr val="FF0000"/>
                </a:solidFill>
                <a:latin typeface="Cambria" pitchFamily="18" charset="0"/>
                <a:ea typeface="Cambria" pitchFamily="18" charset="0"/>
              </a:rPr>
              <a:t>converting each line into tokens which represent the next step of execution or state transition required by that line</a:t>
            </a:r>
            <a:r>
              <a:rPr lang="en-US" dirty="0" smtClean="0">
                <a:latin typeface="Cambria" pitchFamily="18" charset="0"/>
                <a:ea typeface="Cambria" pitchFamily="18" charset="0"/>
              </a:rPr>
              <a:t>. The resulting executable code is called an intermediate representation (IR</a:t>
            </a:r>
            <a:r>
              <a:rPr lang="en-US" dirty="0" smtClean="0"/>
              <a:t>).</a:t>
            </a:r>
          </a:p>
          <a:p>
            <a:pPr algn="just">
              <a:buFont typeface="Arial" pitchFamily="34" charset="0"/>
              <a:buChar char="•"/>
            </a:pPr>
            <a:endParaRPr lang="en-US" dirty="0" smtClean="0"/>
          </a:p>
          <a:p>
            <a:pPr algn="just">
              <a:buFont typeface="Arial" pitchFamily="34" charset="0"/>
              <a:buChar char="•"/>
            </a:pPr>
            <a:r>
              <a:rPr lang="en-US" dirty="0" smtClean="0">
                <a:latin typeface="Cambria" pitchFamily="18" charset="0"/>
                <a:ea typeface="Cambria" pitchFamily="18" charset="0"/>
              </a:rPr>
              <a:t>The advantage of a syntax-directed translation is its simplicity. It only requires one pass through the source code to create an executable program. The disadvantage is that a syntax-directed translator does not perform any semantic analysis on the source code, so it can produce incorrect results if there are errors in the syntax of the original program.</a:t>
            </a:r>
          </a:p>
          <a:p>
            <a:pPr algn="just">
              <a:buFont typeface="Arial" pitchFamily="34" charset="0"/>
              <a:buChar char="•"/>
            </a:pPr>
            <a:endParaRPr lang="en-US" dirty="0" smtClean="0"/>
          </a:p>
          <a:p>
            <a:pPr algn="just">
              <a:buFont typeface="Arial" pitchFamily="34" charset="0"/>
              <a:buChar char="•"/>
            </a:pPr>
            <a:endParaRPr lang="en-US" dirty="0"/>
          </a:p>
        </p:txBody>
      </p:sp>
    </p:spTree>
  </p:cSld>
  <p:clrMapOvr>
    <a:masterClrMapping/>
  </p:clrMapOvr>
  <p:transition>
    <p:zo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897" y="1102715"/>
            <a:ext cx="8229240" cy="3977280"/>
          </a:xfrm>
        </p:spPr>
        <p:txBody>
          <a:bodyPr/>
          <a:lstStyle/>
          <a:p>
            <a:pPr algn="just">
              <a:buFont typeface="Arial" pitchFamily="34" charset="0"/>
              <a:buChar char="•"/>
            </a:pPr>
            <a:r>
              <a:rPr lang="en-US" b="1" dirty="0" err="1" smtClean="0">
                <a:latin typeface="Cambria" pitchFamily="18" charset="0"/>
                <a:ea typeface="Cambria" pitchFamily="18" charset="0"/>
              </a:rPr>
              <a:t>Lex</a:t>
            </a:r>
            <a:r>
              <a:rPr lang="en-US" b="1" dirty="0" smtClean="0">
                <a:latin typeface="Cambria" pitchFamily="18" charset="0"/>
                <a:ea typeface="Cambria" pitchFamily="18" charset="0"/>
              </a:rPr>
              <a:t> (Lexical Analyzer)</a:t>
            </a:r>
            <a:r>
              <a:rPr lang="en-US" dirty="0" smtClean="0">
                <a:latin typeface="Cambria" pitchFamily="18" charset="0"/>
                <a:ea typeface="Cambria" pitchFamily="18" charset="0"/>
              </a:rPr>
              <a:t>:</a:t>
            </a:r>
          </a:p>
          <a:p>
            <a:pPr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b="1" dirty="0" smtClean="0">
                <a:latin typeface="Cambria" pitchFamily="18" charset="0"/>
                <a:ea typeface="Cambria" pitchFamily="18" charset="0"/>
              </a:rPr>
              <a:t>Definition</a:t>
            </a:r>
            <a:r>
              <a:rPr lang="en-US" dirty="0" smtClean="0">
                <a:latin typeface="Cambria" pitchFamily="18" charset="0"/>
                <a:ea typeface="Cambria" pitchFamily="18" charset="0"/>
              </a:rPr>
              <a:t>: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is a computer program that generates lexical analyzers.</a:t>
            </a:r>
          </a:p>
          <a:p>
            <a:pPr lvl="1" algn="just">
              <a:buFont typeface="Arial" pitchFamily="34" charset="0"/>
              <a:buChar char="•"/>
            </a:pPr>
            <a:r>
              <a:rPr lang="en-US" b="1" dirty="0" smtClean="0">
                <a:latin typeface="Cambria" pitchFamily="18" charset="0"/>
                <a:ea typeface="Cambria" pitchFamily="18" charset="0"/>
              </a:rPr>
              <a:t>Functionality</a:t>
            </a:r>
            <a:r>
              <a:rPr lang="en-US" dirty="0" smtClean="0">
                <a:latin typeface="Cambria" pitchFamily="18" charset="0"/>
                <a:ea typeface="Cambria" pitchFamily="18" charset="0"/>
              </a:rPr>
              <a:t>: It reads an input stream (usually a program’s source code) and converts it into meaningful </a:t>
            </a:r>
            <a:r>
              <a:rPr lang="en-US" b="1" dirty="0" smtClean="0">
                <a:latin typeface="Cambria" pitchFamily="18" charset="0"/>
                <a:ea typeface="Cambria" pitchFamily="18" charset="0"/>
              </a:rPr>
              <a:t>tokens</a:t>
            </a:r>
            <a:r>
              <a:rPr lang="en-US" dirty="0" smtClean="0">
                <a:latin typeface="Cambria" pitchFamily="18" charset="0"/>
                <a:ea typeface="Cambria" pitchFamily="18" charset="0"/>
              </a:rPr>
              <a:t> (lexemes).</a:t>
            </a:r>
          </a:p>
          <a:p>
            <a:pPr lvl="1" algn="just">
              <a:buFont typeface="Arial" pitchFamily="34" charset="0"/>
              <a:buChar char="•"/>
            </a:pPr>
            <a:r>
              <a:rPr lang="en-US" b="1" dirty="0" smtClean="0">
                <a:latin typeface="Cambria" pitchFamily="18" charset="0"/>
                <a:ea typeface="Cambria" pitchFamily="18" charset="0"/>
              </a:rPr>
              <a:t>Role</a:t>
            </a:r>
            <a:r>
              <a:rPr lang="en-US" dirty="0" smtClean="0">
                <a:latin typeface="Cambria" pitchFamily="18" charset="0"/>
                <a:ea typeface="Cambria" pitchFamily="18" charset="0"/>
              </a:rPr>
              <a:t>: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performs </a:t>
            </a:r>
            <a:r>
              <a:rPr lang="en-US" b="1" dirty="0" smtClean="0">
                <a:latin typeface="Cambria" pitchFamily="18" charset="0"/>
                <a:ea typeface="Cambria" pitchFamily="18" charset="0"/>
              </a:rPr>
              <a:t>lexical analysis</a:t>
            </a:r>
            <a:r>
              <a:rPr lang="en-US" dirty="0" smtClean="0">
                <a:latin typeface="Cambria" pitchFamily="18" charset="0"/>
                <a:ea typeface="Cambria" pitchFamily="18" charset="0"/>
              </a:rPr>
              <a:t>, breaking down the input into basic units (e.g., keywords, identifiers, strings).</a:t>
            </a:r>
          </a:p>
          <a:p>
            <a:pPr lvl="1" algn="just">
              <a:buFont typeface="Arial" pitchFamily="34" charset="0"/>
              <a:buChar char="•"/>
            </a:pPr>
            <a:r>
              <a:rPr lang="en-US" b="1" dirty="0" smtClean="0">
                <a:latin typeface="Cambria" pitchFamily="18" charset="0"/>
                <a:ea typeface="Cambria" pitchFamily="18" charset="0"/>
              </a:rPr>
              <a:t>Components</a:t>
            </a:r>
            <a:r>
              <a:rPr lang="en-US" dirty="0" smtClean="0">
                <a:latin typeface="Cambria" pitchFamily="18" charset="0"/>
                <a:ea typeface="Cambria" pitchFamily="18" charset="0"/>
              </a:rPr>
              <a:t>:</a:t>
            </a:r>
          </a:p>
          <a:p>
            <a:pPr lvl="2" algn="just">
              <a:buFont typeface="Arial" pitchFamily="34" charset="0"/>
              <a:buChar char="•"/>
            </a:pPr>
            <a:r>
              <a:rPr lang="en-US" b="1" dirty="0" smtClean="0">
                <a:latin typeface="Cambria" pitchFamily="18" charset="0"/>
                <a:ea typeface="Cambria" pitchFamily="18" charset="0"/>
              </a:rPr>
              <a:t>Definition Section</a:t>
            </a:r>
            <a:r>
              <a:rPr lang="en-US" dirty="0" smtClean="0">
                <a:latin typeface="Cambria" pitchFamily="18" charset="0"/>
                <a:ea typeface="Cambria" pitchFamily="18" charset="0"/>
              </a:rPr>
              <a:t>: Defines macros and includes header files in C.</a:t>
            </a:r>
          </a:p>
          <a:p>
            <a:pPr lvl="2" algn="just">
              <a:buFont typeface="Arial" pitchFamily="34" charset="0"/>
              <a:buChar char="•"/>
            </a:pPr>
            <a:r>
              <a:rPr lang="en-US" b="1" dirty="0" smtClean="0">
                <a:latin typeface="Cambria" pitchFamily="18" charset="0"/>
                <a:ea typeface="Cambria" pitchFamily="18" charset="0"/>
              </a:rPr>
              <a:t>Rules Section</a:t>
            </a:r>
            <a:r>
              <a:rPr lang="en-US" dirty="0" smtClean="0">
                <a:latin typeface="Cambria" pitchFamily="18" charset="0"/>
                <a:ea typeface="Cambria" pitchFamily="18" charset="0"/>
              </a:rPr>
              <a:t>: Contains regular expression patterns with associated C statements.</a:t>
            </a:r>
          </a:p>
          <a:p>
            <a:pPr lvl="2" algn="just">
              <a:buFont typeface="Arial" pitchFamily="34" charset="0"/>
              <a:buChar char="•"/>
            </a:pPr>
            <a:r>
              <a:rPr lang="en-US" b="1" dirty="0" smtClean="0">
                <a:latin typeface="Cambria" pitchFamily="18" charset="0"/>
                <a:ea typeface="Cambria" pitchFamily="18" charset="0"/>
              </a:rPr>
              <a:t>C Code Section</a:t>
            </a:r>
            <a:r>
              <a:rPr lang="en-US" dirty="0" smtClean="0">
                <a:latin typeface="Cambria" pitchFamily="18" charset="0"/>
                <a:ea typeface="Cambria" pitchFamily="18" charset="0"/>
              </a:rPr>
              <a:t>: Consists of additional C statements and functions.</a:t>
            </a:r>
          </a:p>
          <a:p>
            <a:pPr lvl="1" algn="just">
              <a:buFont typeface="Arial" pitchFamily="34" charset="0"/>
              <a:buChar char="•"/>
            </a:pPr>
            <a:r>
              <a:rPr lang="en-US" b="1" dirty="0" smtClean="0">
                <a:latin typeface="Cambria" pitchFamily="18" charset="0"/>
                <a:ea typeface="Cambria" pitchFamily="18" charset="0"/>
              </a:rPr>
              <a:t>Usage</a:t>
            </a:r>
            <a:r>
              <a:rPr lang="en-US" dirty="0" smtClean="0">
                <a:latin typeface="Cambria" pitchFamily="18" charset="0"/>
                <a:ea typeface="Cambria" pitchFamily="18" charset="0"/>
              </a:rPr>
              <a:t>: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is often used in conjunction with </a:t>
            </a:r>
            <a:r>
              <a:rPr lang="en-US" b="1" dirty="0" err="1" smtClean="0">
                <a:latin typeface="Cambria" pitchFamily="18" charset="0"/>
                <a:ea typeface="Cambria" pitchFamily="18" charset="0"/>
              </a:rPr>
              <a:t>Yacc</a:t>
            </a:r>
            <a:r>
              <a:rPr lang="en-US" dirty="0" smtClean="0">
                <a:latin typeface="Cambria" pitchFamily="18" charset="0"/>
                <a:ea typeface="Cambria" pitchFamily="18" charset="0"/>
              </a:rPr>
              <a:t> (parser generator) to build complete compilers.</a:t>
            </a:r>
          </a:p>
          <a:p>
            <a:pPr lvl="1" algn="just">
              <a:buFont typeface="Arial" pitchFamily="34" charset="0"/>
              <a:buChar char="•"/>
            </a:pPr>
            <a:r>
              <a:rPr lang="en-US" b="1" dirty="0" smtClean="0">
                <a:latin typeface="Cambria" pitchFamily="18" charset="0"/>
                <a:ea typeface="Cambria" pitchFamily="18" charset="0"/>
              </a:rPr>
              <a:t>Open-Source Version</a:t>
            </a:r>
            <a:r>
              <a:rPr lang="en-US" dirty="0" smtClean="0">
                <a:latin typeface="Cambria" pitchFamily="18" charset="0"/>
                <a:ea typeface="Cambria" pitchFamily="18" charset="0"/>
              </a:rPr>
              <a:t>: The popular open-source version of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is called </a:t>
            </a:r>
            <a:r>
              <a:rPr lang="en-US" b="1" dirty="0" smtClean="0">
                <a:latin typeface="Cambria" pitchFamily="18" charset="0"/>
                <a:ea typeface="Cambria" pitchFamily="18" charset="0"/>
              </a:rPr>
              <a:t>Flex</a:t>
            </a:r>
            <a:r>
              <a:rPr lang="en-US" dirty="0" smtClean="0">
                <a:latin typeface="Cambria" pitchFamily="18" charset="0"/>
                <a:ea typeface="Cambria" pitchFamily="18" charset="0"/>
              </a:rPr>
              <a:t> (Fast Lexical Analyzer).</a:t>
            </a:r>
          </a:p>
        </p:txBody>
      </p:sp>
    </p:spTree>
  </p:cSld>
  <p:clrMapOvr>
    <a:masterClrMapping/>
  </p:clrMapOvr>
  <p:transition>
    <p:zo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503" y="1180774"/>
            <a:ext cx="8229240" cy="3977280"/>
          </a:xfrm>
        </p:spPr>
        <p:txBody>
          <a:bodyPr/>
          <a:lstStyle/>
          <a:p>
            <a:pPr algn="just">
              <a:buFont typeface="Arial" pitchFamily="34" charset="0"/>
              <a:buChar char="•"/>
            </a:pPr>
            <a:r>
              <a:rPr lang="en-US" b="1" dirty="0" err="1" smtClean="0">
                <a:latin typeface="Cambria" pitchFamily="18" charset="0"/>
                <a:ea typeface="Cambria" pitchFamily="18" charset="0"/>
              </a:rPr>
              <a:t>Yacc</a:t>
            </a:r>
            <a:r>
              <a:rPr lang="en-US" b="1" dirty="0" smtClean="0">
                <a:latin typeface="Cambria" pitchFamily="18" charset="0"/>
                <a:ea typeface="Cambria" pitchFamily="18" charset="0"/>
              </a:rPr>
              <a:t> (Yet Another Compiler-Compiler)</a:t>
            </a:r>
            <a:r>
              <a:rPr lang="en-US" dirty="0" smtClean="0">
                <a:latin typeface="Cambria" pitchFamily="18" charset="0"/>
                <a:ea typeface="Cambria" pitchFamily="18" charset="0"/>
              </a:rPr>
              <a:t>:</a:t>
            </a:r>
          </a:p>
          <a:p>
            <a:pPr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b="1" dirty="0" smtClean="0">
                <a:latin typeface="Cambria" pitchFamily="18" charset="0"/>
                <a:ea typeface="Cambria" pitchFamily="18" charset="0"/>
              </a:rPr>
              <a:t>Definition</a:t>
            </a:r>
            <a:r>
              <a:rPr lang="en-US" dirty="0" smtClean="0">
                <a:latin typeface="Cambria" pitchFamily="18" charset="0"/>
                <a:ea typeface="Cambria" pitchFamily="18" charset="0"/>
              </a:rPr>
              <a:t>: </a:t>
            </a:r>
            <a:r>
              <a:rPr lang="en-US" dirty="0" err="1" smtClean="0">
                <a:latin typeface="Cambria" pitchFamily="18" charset="0"/>
                <a:ea typeface="Cambria" pitchFamily="18" charset="0"/>
              </a:rPr>
              <a:t>Yacc</a:t>
            </a:r>
            <a:r>
              <a:rPr lang="en-US" dirty="0" smtClean="0">
                <a:latin typeface="Cambria" pitchFamily="18" charset="0"/>
                <a:ea typeface="Cambria" pitchFamily="18" charset="0"/>
              </a:rPr>
              <a:t> is a parser generator used in UNIX systems.</a:t>
            </a:r>
          </a:p>
          <a:p>
            <a:pPr lvl="1" algn="just">
              <a:buFont typeface="Arial" pitchFamily="34" charset="0"/>
              <a:buChar char="•"/>
            </a:pPr>
            <a:r>
              <a:rPr lang="en-US" b="1" dirty="0" smtClean="0">
                <a:latin typeface="Cambria" pitchFamily="18" charset="0"/>
                <a:ea typeface="Cambria" pitchFamily="18" charset="0"/>
              </a:rPr>
              <a:t>Functionality</a:t>
            </a:r>
            <a:r>
              <a:rPr lang="en-US" dirty="0" smtClean="0">
                <a:latin typeface="Cambria" pitchFamily="18" charset="0"/>
                <a:ea typeface="Cambria" pitchFamily="18" charset="0"/>
              </a:rPr>
              <a:t>: It takes a grammar (attached to its rules) and generates a </a:t>
            </a:r>
            <a:r>
              <a:rPr lang="en-US" b="1" dirty="0" smtClean="0">
                <a:latin typeface="Cambria" pitchFamily="18" charset="0"/>
                <a:ea typeface="Cambria" pitchFamily="18" charset="0"/>
              </a:rPr>
              <a:t>parse tree</a:t>
            </a:r>
            <a:r>
              <a:rPr lang="en-US" dirty="0" smtClean="0">
                <a:latin typeface="Cambria" pitchFamily="18" charset="0"/>
                <a:ea typeface="Cambria" pitchFamily="18" charset="0"/>
              </a:rPr>
              <a:t> from the tokens produced by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a:t>
            </a:r>
          </a:p>
          <a:p>
            <a:pPr lvl="1" algn="just">
              <a:buFont typeface="Arial" pitchFamily="34" charset="0"/>
              <a:buChar char="•"/>
            </a:pPr>
            <a:r>
              <a:rPr lang="en-US" b="1" dirty="0" smtClean="0">
                <a:latin typeface="Cambria" pitchFamily="18" charset="0"/>
                <a:ea typeface="Cambria" pitchFamily="18" charset="0"/>
              </a:rPr>
              <a:t>Role</a:t>
            </a:r>
            <a:r>
              <a:rPr lang="en-US" dirty="0" smtClean="0">
                <a:latin typeface="Cambria" pitchFamily="18" charset="0"/>
                <a:ea typeface="Cambria" pitchFamily="18" charset="0"/>
              </a:rPr>
              <a:t>: </a:t>
            </a:r>
            <a:r>
              <a:rPr lang="en-US" dirty="0" err="1" smtClean="0">
                <a:latin typeface="Cambria" pitchFamily="18" charset="0"/>
                <a:ea typeface="Cambria" pitchFamily="18" charset="0"/>
              </a:rPr>
              <a:t>Yacc</a:t>
            </a:r>
            <a:r>
              <a:rPr lang="en-US" dirty="0" smtClean="0">
                <a:latin typeface="Cambria" pitchFamily="18" charset="0"/>
                <a:ea typeface="Cambria" pitchFamily="18" charset="0"/>
              </a:rPr>
              <a:t> performs </a:t>
            </a:r>
            <a:r>
              <a:rPr lang="en-US" b="1" dirty="0" smtClean="0">
                <a:latin typeface="Cambria" pitchFamily="18" charset="0"/>
                <a:ea typeface="Cambria" pitchFamily="18" charset="0"/>
              </a:rPr>
              <a:t>syntax analysis</a:t>
            </a:r>
            <a:r>
              <a:rPr lang="en-US" dirty="0" smtClean="0">
                <a:latin typeface="Cambria" pitchFamily="18" charset="0"/>
                <a:ea typeface="Cambria" pitchFamily="18" charset="0"/>
              </a:rPr>
              <a:t>, creating a structured representation of the input.</a:t>
            </a:r>
          </a:p>
          <a:p>
            <a:pPr lvl="1" algn="just">
              <a:buFont typeface="Arial" pitchFamily="34" charset="0"/>
              <a:buChar char="•"/>
            </a:pPr>
            <a:r>
              <a:rPr lang="en-US" b="1" dirty="0" smtClean="0">
                <a:latin typeface="Cambria" pitchFamily="18" charset="0"/>
                <a:ea typeface="Cambria" pitchFamily="18" charset="0"/>
              </a:rPr>
              <a:t>Output</a:t>
            </a:r>
            <a:r>
              <a:rPr lang="en-US" dirty="0" smtClean="0">
                <a:latin typeface="Cambria" pitchFamily="18" charset="0"/>
                <a:ea typeface="Cambria" pitchFamily="18" charset="0"/>
              </a:rPr>
              <a:t>: </a:t>
            </a:r>
            <a:r>
              <a:rPr lang="en-US" dirty="0" err="1" smtClean="0">
                <a:latin typeface="Cambria" pitchFamily="18" charset="0"/>
                <a:ea typeface="Cambria" pitchFamily="18" charset="0"/>
              </a:rPr>
              <a:t>Yacc</a:t>
            </a:r>
            <a:r>
              <a:rPr lang="en-US" dirty="0" smtClean="0">
                <a:latin typeface="Cambria" pitchFamily="18" charset="0"/>
                <a:ea typeface="Cambria" pitchFamily="18" charset="0"/>
              </a:rPr>
              <a:t> produces a </a:t>
            </a:r>
            <a:r>
              <a:rPr lang="en-US" b="1" dirty="0" smtClean="0">
                <a:latin typeface="Cambria" pitchFamily="18" charset="0"/>
                <a:ea typeface="Cambria" pitchFamily="18" charset="0"/>
              </a:rPr>
              <a:t>shift-reduce parser</a:t>
            </a:r>
            <a:r>
              <a:rPr lang="en-US" dirty="0" smtClean="0">
                <a:latin typeface="Cambria" pitchFamily="18" charset="0"/>
                <a:ea typeface="Cambria" pitchFamily="18" charset="0"/>
              </a:rPr>
              <a:t> in C.</a:t>
            </a:r>
          </a:p>
          <a:p>
            <a:pPr lvl="1" algn="just">
              <a:buFont typeface="Arial" pitchFamily="34" charset="0"/>
              <a:buChar char="•"/>
            </a:pPr>
            <a:r>
              <a:rPr lang="en-US" b="1" dirty="0" smtClean="0">
                <a:latin typeface="Cambria" pitchFamily="18" charset="0"/>
                <a:ea typeface="Cambria" pitchFamily="18" charset="0"/>
              </a:rPr>
              <a:t>Typical Actions</a:t>
            </a:r>
            <a:r>
              <a:rPr lang="en-US" dirty="0" smtClean="0">
                <a:latin typeface="Cambria" pitchFamily="18" charset="0"/>
                <a:ea typeface="Cambria" pitchFamily="18" charset="0"/>
              </a:rPr>
              <a:t>: Executing C code associated with each rule (e.g., generating the parse tree).</a:t>
            </a:r>
          </a:p>
          <a:p>
            <a:pPr lvl="1" algn="just">
              <a:buFont typeface="Arial" pitchFamily="34" charset="0"/>
              <a:buChar char="•"/>
            </a:pPr>
            <a:r>
              <a:rPr lang="en-US" b="1" dirty="0" smtClean="0">
                <a:latin typeface="Cambria" pitchFamily="18" charset="0"/>
                <a:ea typeface="Cambria" pitchFamily="18" charset="0"/>
              </a:rPr>
              <a:t>GNU Bison</a:t>
            </a:r>
            <a:r>
              <a:rPr lang="en-US" dirty="0" smtClean="0">
                <a:latin typeface="Cambria" pitchFamily="18" charset="0"/>
                <a:ea typeface="Cambria" pitchFamily="18" charset="0"/>
              </a:rPr>
              <a:t>: GNU-based Linux distributions often use </a:t>
            </a:r>
            <a:r>
              <a:rPr lang="en-US" b="1" dirty="0" smtClean="0">
                <a:latin typeface="Cambria" pitchFamily="18" charset="0"/>
                <a:ea typeface="Cambria" pitchFamily="18" charset="0"/>
              </a:rPr>
              <a:t>Bison</a:t>
            </a:r>
            <a:r>
              <a:rPr lang="en-US" dirty="0" smtClean="0">
                <a:latin typeface="Cambria" pitchFamily="18" charset="0"/>
                <a:ea typeface="Cambria" pitchFamily="18" charset="0"/>
              </a:rPr>
              <a:t> as a forward-compatible </a:t>
            </a:r>
            <a:r>
              <a:rPr lang="en-US" dirty="0" err="1" smtClean="0">
                <a:latin typeface="Cambria" pitchFamily="18" charset="0"/>
                <a:ea typeface="Cambria" pitchFamily="18" charset="0"/>
              </a:rPr>
              <a:t>Yacc</a:t>
            </a:r>
            <a:r>
              <a:rPr lang="en-US" dirty="0" smtClean="0">
                <a:latin typeface="Cambria" pitchFamily="18" charset="0"/>
                <a:ea typeface="Cambria" pitchFamily="18" charset="0"/>
              </a:rPr>
              <a:t> replacement.</a:t>
            </a:r>
          </a:p>
          <a:p>
            <a:pPr lvl="1"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In summary,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handles </a:t>
            </a:r>
            <a:r>
              <a:rPr lang="en-US" dirty="0" smtClean="0">
                <a:solidFill>
                  <a:srgbClr val="FF0000"/>
                </a:solidFill>
                <a:latin typeface="Cambria" pitchFamily="18" charset="0"/>
                <a:ea typeface="Cambria" pitchFamily="18" charset="0"/>
              </a:rPr>
              <a:t>lexical analysis (tokenization), while </a:t>
            </a:r>
            <a:r>
              <a:rPr lang="en-US" dirty="0" err="1" smtClean="0">
                <a:solidFill>
                  <a:srgbClr val="FF0000"/>
                </a:solidFill>
                <a:latin typeface="Cambria" pitchFamily="18" charset="0"/>
                <a:ea typeface="Cambria" pitchFamily="18" charset="0"/>
              </a:rPr>
              <a:t>Yacc</a:t>
            </a:r>
            <a:r>
              <a:rPr lang="en-US" dirty="0" smtClean="0">
                <a:solidFill>
                  <a:srgbClr val="FF0000"/>
                </a:solidFill>
                <a:latin typeface="Cambria" pitchFamily="18" charset="0"/>
                <a:ea typeface="Cambria" pitchFamily="18" charset="0"/>
              </a:rPr>
              <a:t> focuses on parsing and constructing the parse tree</a:t>
            </a:r>
            <a:r>
              <a:rPr lang="en-US" dirty="0" smtClean="0">
                <a:latin typeface="Cambria" pitchFamily="18" charset="0"/>
                <a:ea typeface="Cambria" pitchFamily="18" charset="0"/>
              </a:rPr>
              <a:t>. Together, they form a powerful duo for building compilers and interpreters.</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863" y="1043034"/>
            <a:ext cx="8229240" cy="1144800"/>
          </a:xfrm>
        </p:spPr>
        <p:txBody>
          <a:bodyPr/>
          <a:lstStyle/>
          <a:p>
            <a:r>
              <a:rPr lang="en-US" dirty="0" err="1" smtClean="0">
                <a:latin typeface="Cambria" pitchFamily="18" charset="0"/>
                <a:ea typeface="Cambria" pitchFamily="18" charset="0"/>
              </a:rPr>
              <a:t>Lex</a:t>
            </a:r>
            <a:r>
              <a:rPr lang="en-US" dirty="0" smtClean="0">
                <a:latin typeface="Cambria" pitchFamily="18" charset="0"/>
                <a:ea typeface="Cambria" pitchFamily="18" charset="0"/>
              </a:rPr>
              <a:t> (calc.lex):</a:t>
            </a:r>
            <a:br>
              <a:rPr lang="en-US" dirty="0" smtClean="0">
                <a:latin typeface="Cambria" pitchFamily="18" charset="0"/>
                <a:ea typeface="Cambria" pitchFamily="18" charset="0"/>
              </a:rPr>
            </a:br>
            <a:r>
              <a:rPr lang="en-US" dirty="0" smtClean="0">
                <a:latin typeface="Cambria" pitchFamily="18" charset="0"/>
                <a:ea typeface="Cambria" pitchFamily="18" charset="0"/>
              </a:rPr>
              <a:t/>
            </a:r>
            <a:br>
              <a:rPr lang="en-US" dirty="0" smtClean="0">
                <a:latin typeface="Cambria" pitchFamily="18" charset="0"/>
                <a:ea typeface="Cambria" pitchFamily="18" charset="0"/>
              </a:rPr>
            </a:br>
            <a:r>
              <a:rPr lang="en-US" b="1" dirty="0" smtClean="0">
                <a:latin typeface="Cambria" pitchFamily="18" charset="0"/>
                <a:ea typeface="Cambria" pitchFamily="18" charset="0"/>
              </a:rPr>
              <a:t>The </a:t>
            </a:r>
            <a:r>
              <a:rPr lang="en-US" b="1" dirty="0" err="1" smtClean="0">
                <a:latin typeface="Cambria" pitchFamily="18" charset="0"/>
                <a:ea typeface="Cambria" pitchFamily="18" charset="0"/>
              </a:rPr>
              <a:t>Lex</a:t>
            </a:r>
            <a:r>
              <a:rPr lang="en-US" b="1" dirty="0" smtClean="0">
                <a:latin typeface="Cambria" pitchFamily="18" charset="0"/>
                <a:ea typeface="Cambria" pitchFamily="18" charset="0"/>
              </a:rPr>
              <a:t> program defines the lexical analysis rules for recognizing tokens (such as numbers, operators, and variables).</a:t>
            </a:r>
            <a:br>
              <a:rPr lang="en-US" b="1" dirty="0" smtClean="0">
                <a:latin typeface="Cambria" pitchFamily="18" charset="0"/>
                <a:ea typeface="Cambria" pitchFamily="18" charset="0"/>
              </a:rPr>
            </a:br>
            <a:r>
              <a:rPr lang="en-US" dirty="0" smtClean="0"/>
              <a:t/>
            </a:r>
            <a:br>
              <a:rPr lang="en-US" dirty="0" smtClean="0"/>
            </a:br>
            <a:endParaRPr lang="en-US" dirty="0"/>
          </a:p>
        </p:txBody>
      </p:sp>
      <p:sp>
        <p:nvSpPr>
          <p:cNvPr id="3" name="Content Placeholder 2"/>
          <p:cNvSpPr>
            <a:spLocks noGrp="1"/>
          </p:cNvSpPr>
          <p:nvPr>
            <p:ph idx="1"/>
          </p:nvPr>
        </p:nvSpPr>
        <p:spPr>
          <a:xfrm>
            <a:off x="457200" y="2429710"/>
            <a:ext cx="8229240" cy="3977280"/>
          </a:xfrm>
        </p:spPr>
        <p:txBody>
          <a:bodyPr/>
          <a:lstStyle/>
          <a:p>
            <a:pPr algn="just"/>
            <a:r>
              <a:rPr lang="en-US" dirty="0" smtClean="0">
                <a:latin typeface="Cambria" pitchFamily="18" charset="0"/>
                <a:ea typeface="Cambria" pitchFamily="18" charset="0"/>
              </a:rPr>
              <a:t>%{</a:t>
            </a:r>
          </a:p>
          <a:p>
            <a:pPr algn="just"/>
            <a:r>
              <a:rPr lang="en-US" dirty="0" smtClean="0">
                <a:latin typeface="Cambria" pitchFamily="18" charset="0"/>
                <a:ea typeface="Cambria" pitchFamily="18" charset="0"/>
              </a:rPr>
              <a:t>#include &lt;</a:t>
            </a:r>
            <a:r>
              <a:rPr lang="en-US" dirty="0" err="1" smtClean="0">
                <a:latin typeface="Cambria" pitchFamily="18" charset="0"/>
                <a:ea typeface="Cambria" pitchFamily="18" charset="0"/>
              </a:rPr>
              <a:t>stdio.h</a:t>
            </a:r>
            <a:r>
              <a:rPr lang="en-US" dirty="0" smtClean="0">
                <a:latin typeface="Cambria" pitchFamily="18" charset="0"/>
                <a:ea typeface="Cambria" pitchFamily="18" charset="0"/>
              </a:rPr>
              <a:t>&gt;</a:t>
            </a:r>
          </a:p>
          <a:p>
            <a:pPr algn="just"/>
            <a:r>
              <a:rPr lang="en-US" dirty="0" err="1" smtClean="0">
                <a:latin typeface="Cambria" pitchFamily="18" charset="0"/>
                <a:ea typeface="Cambria" pitchFamily="18" charset="0"/>
              </a:rPr>
              <a:t>int</a:t>
            </a:r>
            <a:r>
              <a:rPr lang="en-US" dirty="0" smtClean="0">
                <a:latin typeface="Cambria" pitchFamily="18" charset="0"/>
                <a:ea typeface="Cambria" pitchFamily="18" charset="0"/>
              </a:rPr>
              <a:t> </a:t>
            </a:r>
            <a:r>
              <a:rPr lang="en-US" dirty="0" err="1" smtClean="0">
                <a:latin typeface="Cambria" pitchFamily="18" charset="0"/>
                <a:ea typeface="Cambria" pitchFamily="18" charset="0"/>
              </a:rPr>
              <a:t>regs</a:t>
            </a:r>
            <a:r>
              <a:rPr lang="en-US" dirty="0" smtClean="0">
                <a:latin typeface="Cambria" pitchFamily="18" charset="0"/>
                <a:ea typeface="Cambria" pitchFamily="18" charset="0"/>
              </a:rPr>
              <a:t>[26]; // Array to store variable values</a:t>
            </a:r>
          </a:p>
          <a:p>
            <a:pPr algn="just"/>
            <a:r>
              <a:rPr lang="en-US" dirty="0" smtClean="0">
                <a:latin typeface="Cambria" pitchFamily="18" charset="0"/>
                <a:ea typeface="Cambria" pitchFamily="18" charset="0"/>
              </a:rPr>
              <a:t>%}</a:t>
            </a:r>
          </a:p>
          <a:p>
            <a:pPr algn="just"/>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a:t>
            </a:r>
          </a:p>
          <a:p>
            <a:pPr algn="just"/>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[a-</a:t>
            </a:r>
            <a:r>
              <a:rPr lang="en-US" dirty="0" err="1" smtClean="0">
                <a:latin typeface="Cambria" pitchFamily="18" charset="0"/>
                <a:ea typeface="Cambria" pitchFamily="18" charset="0"/>
              </a:rPr>
              <a:t>zA</a:t>
            </a:r>
            <a:r>
              <a:rPr lang="en-US" dirty="0" smtClean="0">
                <a:latin typeface="Cambria" pitchFamily="18" charset="0"/>
                <a:ea typeface="Cambria" pitchFamily="18" charset="0"/>
              </a:rPr>
              <a:t>-Z]    { return </a:t>
            </a:r>
            <a:r>
              <a:rPr lang="en-US" dirty="0" err="1" smtClean="0">
                <a:latin typeface="Cambria" pitchFamily="18" charset="0"/>
                <a:ea typeface="Cambria" pitchFamily="18" charset="0"/>
              </a:rPr>
              <a:t>yytext</a:t>
            </a:r>
            <a:r>
              <a:rPr lang="en-US" dirty="0" smtClean="0">
                <a:latin typeface="Cambria" pitchFamily="18" charset="0"/>
                <a:ea typeface="Cambria" pitchFamily="18" charset="0"/>
              </a:rPr>
              <a:t>[0]; } // Recognize single-letter variables</a:t>
            </a:r>
          </a:p>
          <a:p>
            <a:pPr algn="just"/>
            <a:r>
              <a:rPr lang="en-US" dirty="0" smtClean="0">
                <a:latin typeface="Cambria" pitchFamily="18" charset="0"/>
                <a:ea typeface="Cambria" pitchFamily="18" charset="0"/>
              </a:rPr>
              <a:t>[0-9]+      { return </a:t>
            </a:r>
            <a:r>
              <a:rPr lang="en-US" dirty="0" err="1" smtClean="0">
                <a:latin typeface="Cambria" pitchFamily="18" charset="0"/>
                <a:ea typeface="Cambria" pitchFamily="18" charset="0"/>
              </a:rPr>
              <a:t>atoi</a:t>
            </a:r>
            <a:r>
              <a:rPr lang="en-US" dirty="0" smtClean="0">
                <a:latin typeface="Cambria" pitchFamily="18" charset="0"/>
                <a:ea typeface="Cambria" pitchFamily="18" charset="0"/>
              </a:rPr>
              <a:t>(</a:t>
            </a:r>
            <a:r>
              <a:rPr lang="en-US" dirty="0" err="1" smtClean="0">
                <a:latin typeface="Cambria" pitchFamily="18" charset="0"/>
                <a:ea typeface="Cambria" pitchFamily="18" charset="0"/>
              </a:rPr>
              <a:t>yytext</a:t>
            </a:r>
            <a:r>
              <a:rPr lang="en-US" dirty="0" smtClean="0">
                <a:latin typeface="Cambria" pitchFamily="18" charset="0"/>
                <a:ea typeface="Cambria" pitchFamily="18" charset="0"/>
              </a:rPr>
              <a:t>); } // Recognize integers</a:t>
            </a:r>
          </a:p>
          <a:p>
            <a:pPr algn="just"/>
            <a:r>
              <a:rPr lang="en-US" dirty="0" smtClean="0">
                <a:latin typeface="Cambria" pitchFamily="18" charset="0"/>
                <a:ea typeface="Cambria" pitchFamily="18" charset="0"/>
              </a:rPr>
              <a:t>[+\-*/=()]  { return </a:t>
            </a:r>
            <a:r>
              <a:rPr lang="en-US" dirty="0" err="1" smtClean="0">
                <a:latin typeface="Cambria" pitchFamily="18" charset="0"/>
                <a:ea typeface="Cambria" pitchFamily="18" charset="0"/>
              </a:rPr>
              <a:t>yytext</a:t>
            </a:r>
            <a:r>
              <a:rPr lang="en-US" dirty="0" smtClean="0">
                <a:latin typeface="Cambria" pitchFamily="18" charset="0"/>
                <a:ea typeface="Cambria" pitchFamily="18" charset="0"/>
              </a:rPr>
              <a:t>[0]; } // Recognize operators and parentheses</a:t>
            </a:r>
          </a:p>
          <a:p>
            <a:pPr algn="just"/>
            <a:r>
              <a:rPr lang="en-US" dirty="0" smtClean="0">
                <a:latin typeface="Cambria" pitchFamily="18" charset="0"/>
                <a:ea typeface="Cambria" pitchFamily="18" charset="0"/>
              </a:rPr>
              <a:t>\n          { return '\n'; } // Recognize newline</a:t>
            </a:r>
          </a:p>
          <a:p>
            <a:pPr algn="just"/>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16" y="429718"/>
            <a:ext cx="8229240" cy="1144800"/>
          </a:xfrm>
        </p:spPr>
        <p:txBody>
          <a:bodyPr/>
          <a:lstStyle/>
          <a:p>
            <a:r>
              <a:rPr lang="en-US" b="1" dirty="0" err="1" smtClean="0"/>
              <a:t>Yacc</a:t>
            </a:r>
            <a:r>
              <a:rPr lang="en-US" b="1" dirty="0" smtClean="0"/>
              <a:t> (</a:t>
            </a:r>
            <a:r>
              <a:rPr lang="en-US" b="1" dirty="0" err="1" smtClean="0"/>
              <a:t>calc.yacc</a:t>
            </a:r>
            <a:r>
              <a:rPr lang="en-US" b="1" dirty="0" smtClean="0"/>
              <a:t>)</a:t>
            </a:r>
            <a:r>
              <a:rPr lang="en-US" dirty="0" smtClean="0"/>
              <a:t>:</a:t>
            </a:r>
            <a:br>
              <a:rPr lang="en-US" dirty="0" smtClean="0"/>
            </a:br>
            <a:r>
              <a:rPr lang="en-US" dirty="0" smtClean="0"/>
              <a:t/>
            </a:r>
            <a:br>
              <a:rPr lang="en-US" dirty="0" smtClean="0"/>
            </a:br>
            <a:r>
              <a:rPr lang="en-US" b="1" dirty="0" smtClean="0">
                <a:latin typeface="Cambria" pitchFamily="18" charset="0"/>
                <a:ea typeface="Cambria" pitchFamily="18" charset="0"/>
              </a:rPr>
              <a:t>The </a:t>
            </a:r>
            <a:r>
              <a:rPr lang="en-US" b="1" dirty="0" err="1" smtClean="0">
                <a:latin typeface="Cambria" pitchFamily="18" charset="0"/>
                <a:ea typeface="Cambria" pitchFamily="18" charset="0"/>
              </a:rPr>
              <a:t>Yacc</a:t>
            </a:r>
            <a:r>
              <a:rPr lang="en-US" b="1" dirty="0" smtClean="0">
                <a:latin typeface="Cambria" pitchFamily="18" charset="0"/>
                <a:ea typeface="Cambria" pitchFamily="18" charset="0"/>
              </a:rPr>
              <a:t> program defines the grammar rules and actions for parsing the input.</a:t>
            </a:r>
            <a:br>
              <a:rPr lang="en-US" b="1" dirty="0" smtClean="0">
                <a:latin typeface="Cambria" pitchFamily="18" charset="0"/>
                <a:ea typeface="Cambria" pitchFamily="18" charset="0"/>
              </a:rPr>
            </a:br>
            <a:r>
              <a:rPr lang="en-US" dirty="0" smtClean="0"/>
              <a:t/>
            </a:r>
            <a:br>
              <a:rPr lang="en-US" dirty="0" smtClean="0"/>
            </a:br>
            <a:endParaRPr lang="en-US" dirty="0"/>
          </a:p>
        </p:txBody>
      </p:sp>
      <p:sp>
        <p:nvSpPr>
          <p:cNvPr id="3" name="Content Placeholder 2"/>
          <p:cNvSpPr>
            <a:spLocks noGrp="1"/>
          </p:cNvSpPr>
          <p:nvPr>
            <p:ph idx="1"/>
          </p:nvPr>
        </p:nvSpPr>
        <p:spPr>
          <a:xfrm>
            <a:off x="479503" y="1459554"/>
            <a:ext cx="8229240" cy="3977280"/>
          </a:xfrm>
        </p:spPr>
        <p:txBody>
          <a:bodyPr/>
          <a:lstStyle/>
          <a:p>
            <a:r>
              <a:rPr lang="en-US" sz="1400" dirty="0" smtClean="0">
                <a:latin typeface="Cambria" pitchFamily="18" charset="0"/>
                <a:ea typeface="Cambria" pitchFamily="18" charset="0"/>
              </a:rPr>
              <a:t>%{</a:t>
            </a:r>
          </a:p>
          <a:p>
            <a:r>
              <a:rPr lang="en-US" sz="1400" dirty="0" smtClean="0">
                <a:latin typeface="Cambria" pitchFamily="18" charset="0"/>
                <a:ea typeface="Cambria" pitchFamily="18" charset="0"/>
              </a:rPr>
              <a:t>#include &lt;</a:t>
            </a:r>
            <a:r>
              <a:rPr lang="en-US" sz="1400" dirty="0" err="1" smtClean="0">
                <a:latin typeface="Cambria" pitchFamily="18" charset="0"/>
                <a:ea typeface="Cambria" pitchFamily="18" charset="0"/>
              </a:rPr>
              <a:t>stdio.h</a:t>
            </a:r>
            <a:r>
              <a:rPr lang="en-US" sz="1400" dirty="0" smtClean="0">
                <a:latin typeface="Cambria" pitchFamily="18" charset="0"/>
                <a:ea typeface="Cambria" pitchFamily="18" charset="0"/>
              </a:rPr>
              <a:t>&gt;</a:t>
            </a:r>
          </a:p>
          <a:p>
            <a:r>
              <a:rPr lang="en-US" sz="1400" dirty="0" err="1" smtClean="0">
                <a:latin typeface="Cambria" pitchFamily="18" charset="0"/>
                <a:ea typeface="Cambria" pitchFamily="18" charset="0"/>
              </a:rPr>
              <a:t>int</a:t>
            </a:r>
            <a:r>
              <a:rPr lang="en-US" sz="1400" dirty="0" smtClean="0">
                <a:latin typeface="Cambria" pitchFamily="18" charset="0"/>
                <a:ea typeface="Cambria" pitchFamily="18" charset="0"/>
              </a:rPr>
              <a:t> </a:t>
            </a:r>
            <a:r>
              <a:rPr lang="en-US" sz="1400" dirty="0" err="1" smtClean="0">
                <a:latin typeface="Cambria" pitchFamily="18" charset="0"/>
                <a:ea typeface="Cambria" pitchFamily="18" charset="0"/>
              </a:rPr>
              <a:t>yylex</a:t>
            </a:r>
            <a:r>
              <a:rPr lang="en-US" sz="1400" dirty="0" smtClean="0">
                <a:latin typeface="Cambria" pitchFamily="18" charset="0"/>
                <a:ea typeface="Cambria" pitchFamily="18" charset="0"/>
              </a:rPr>
              <a:t>();</a:t>
            </a:r>
          </a:p>
          <a:p>
            <a:r>
              <a:rPr lang="en-US" sz="1400" dirty="0" smtClean="0">
                <a:latin typeface="Cambria" pitchFamily="18" charset="0"/>
                <a:ea typeface="Cambria" pitchFamily="18" charset="0"/>
              </a:rPr>
              <a:t>void </a:t>
            </a:r>
            <a:r>
              <a:rPr lang="en-US" sz="1400" dirty="0" err="1" smtClean="0">
                <a:latin typeface="Cambria" pitchFamily="18" charset="0"/>
                <a:ea typeface="Cambria" pitchFamily="18" charset="0"/>
              </a:rPr>
              <a:t>yyerror</a:t>
            </a:r>
            <a:r>
              <a:rPr lang="en-US" sz="1400" dirty="0" smtClean="0">
                <a:latin typeface="Cambria" pitchFamily="18" charset="0"/>
                <a:ea typeface="Cambria" pitchFamily="18" charset="0"/>
              </a:rPr>
              <a:t>(const char* </a:t>
            </a:r>
            <a:r>
              <a:rPr lang="en-US" sz="1400" dirty="0" err="1" smtClean="0">
                <a:latin typeface="Cambria" pitchFamily="18" charset="0"/>
                <a:ea typeface="Cambria" pitchFamily="18" charset="0"/>
              </a:rPr>
              <a:t>msg</a:t>
            </a:r>
            <a:r>
              <a:rPr lang="en-US" sz="1400" dirty="0" smtClean="0">
                <a:latin typeface="Cambria" pitchFamily="18" charset="0"/>
                <a:ea typeface="Cambria" pitchFamily="18" charset="0"/>
              </a:rPr>
              <a:t>);</a:t>
            </a:r>
          </a:p>
          <a:p>
            <a:r>
              <a:rPr lang="en-US" sz="1400" dirty="0" smtClean="0">
                <a:latin typeface="Cambria" pitchFamily="18" charset="0"/>
                <a:ea typeface="Cambria" pitchFamily="18" charset="0"/>
              </a:rPr>
              <a:t>%}</a:t>
            </a:r>
          </a:p>
          <a:p>
            <a:r>
              <a:rPr lang="en-US" sz="1400" dirty="0" smtClean="0">
                <a:latin typeface="Cambria" pitchFamily="18" charset="0"/>
                <a:ea typeface="Cambria" pitchFamily="18" charset="0"/>
              </a:rPr>
              <a:t>%token LETTER DIGIT</a:t>
            </a:r>
          </a:p>
          <a:p>
            <a:r>
              <a:rPr lang="en-US" sz="1400" dirty="0" smtClean="0">
                <a:latin typeface="Cambria" pitchFamily="18" charset="0"/>
                <a:ea typeface="Cambria" pitchFamily="18" charset="0"/>
              </a:rPr>
              <a:t>%%</a:t>
            </a:r>
          </a:p>
          <a:p>
            <a:r>
              <a:rPr lang="en-US" sz="1400" dirty="0" smtClean="0">
                <a:latin typeface="Cambria" pitchFamily="18" charset="0"/>
                <a:ea typeface="Cambria" pitchFamily="18" charset="0"/>
              </a:rPr>
              <a:t>list: /*empty*/</a:t>
            </a:r>
          </a:p>
          <a:p>
            <a:r>
              <a:rPr lang="en-US" sz="1400" dirty="0" smtClean="0">
                <a:latin typeface="Cambria" pitchFamily="18" charset="0"/>
                <a:ea typeface="Cambria" pitchFamily="18" charset="0"/>
              </a:rPr>
              <a:t>    | list stat '\n'</a:t>
            </a:r>
          </a:p>
          <a:p>
            <a:r>
              <a:rPr lang="en-US" sz="1400" dirty="0" smtClean="0">
                <a:latin typeface="Cambria" pitchFamily="18" charset="0"/>
                <a:ea typeface="Cambria" pitchFamily="18" charset="0"/>
              </a:rPr>
              <a:t>    ;</a:t>
            </a:r>
          </a:p>
          <a:p>
            <a:endParaRPr lang="en-US" sz="1400" dirty="0" smtClean="0">
              <a:latin typeface="Cambria" pitchFamily="18" charset="0"/>
              <a:ea typeface="Cambria" pitchFamily="18" charset="0"/>
            </a:endParaRPr>
          </a:p>
          <a:p>
            <a:r>
              <a:rPr lang="en-US" sz="1400" dirty="0" smtClean="0">
                <a:latin typeface="Cambria" pitchFamily="18" charset="0"/>
                <a:ea typeface="Cambria" pitchFamily="18" charset="0"/>
              </a:rPr>
              <a:t>stat: </a:t>
            </a:r>
            <a:r>
              <a:rPr lang="en-US" sz="1400" dirty="0" err="1" smtClean="0">
                <a:latin typeface="Cambria" pitchFamily="18" charset="0"/>
                <a:ea typeface="Cambria" pitchFamily="18" charset="0"/>
              </a:rPr>
              <a:t>expr</a:t>
            </a:r>
            <a:endParaRPr lang="en-US" sz="1400" dirty="0" smtClean="0">
              <a:latin typeface="Cambria" pitchFamily="18" charset="0"/>
              <a:ea typeface="Cambria" pitchFamily="18" charset="0"/>
            </a:endParaRPr>
          </a:p>
          <a:p>
            <a:r>
              <a:rPr lang="en-US" sz="1400" dirty="0" smtClean="0">
                <a:latin typeface="Cambria" pitchFamily="18" charset="0"/>
                <a:ea typeface="Cambria" pitchFamily="18" charset="0"/>
              </a:rPr>
              <a:t>    | LETTER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regs</a:t>
            </a:r>
            <a:r>
              <a:rPr lang="en-US" sz="1400" dirty="0" smtClean="0">
                <a:latin typeface="Cambria" pitchFamily="18" charset="0"/>
                <a:ea typeface="Cambria" pitchFamily="18" charset="0"/>
              </a:rPr>
              <a:t>[$1] = $3; }</a:t>
            </a:r>
          </a:p>
          <a:p>
            <a:r>
              <a:rPr lang="en-US" sz="1400" dirty="0" smtClean="0">
                <a:latin typeface="Cambria" pitchFamily="18" charset="0"/>
                <a:ea typeface="Cambria" pitchFamily="18" charset="0"/>
              </a:rPr>
              <a:t>    ;</a:t>
            </a:r>
          </a:p>
          <a:p>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 $$ = $2; }</a:t>
            </a:r>
          </a:p>
          <a:p>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 = $1 * $3; }</a:t>
            </a:r>
          </a:p>
          <a:p>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 = $1 / $3; }</a:t>
            </a:r>
          </a:p>
          <a:p>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 = $1 + $3; }</a:t>
            </a:r>
          </a:p>
          <a:p>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a:t>
            </a:r>
            <a:r>
              <a:rPr lang="en-US" sz="1400" dirty="0" err="1" smtClean="0">
                <a:latin typeface="Cambria" pitchFamily="18" charset="0"/>
                <a:ea typeface="Cambria" pitchFamily="18" charset="0"/>
              </a:rPr>
              <a:t>expr</a:t>
            </a:r>
            <a:r>
              <a:rPr lang="en-US" sz="1400" dirty="0" smtClean="0">
                <a:latin typeface="Cambria" pitchFamily="18" charset="0"/>
                <a:ea typeface="Cambria" pitchFamily="18" charset="0"/>
              </a:rPr>
              <a:t> { $$ = $1 - $3; }</a:t>
            </a:r>
          </a:p>
          <a:p>
            <a:r>
              <a:rPr lang="en-US" sz="1400" dirty="0" smtClean="0">
                <a:latin typeface="Cambria" pitchFamily="18" charset="0"/>
                <a:ea typeface="Cambria" pitchFamily="18" charset="0"/>
              </a:rPr>
              <a:t>    | LETTER { $$ = </a:t>
            </a:r>
            <a:r>
              <a:rPr lang="en-US" sz="1400" dirty="0" err="1" smtClean="0">
                <a:latin typeface="Cambria" pitchFamily="18" charset="0"/>
                <a:ea typeface="Cambria" pitchFamily="18" charset="0"/>
              </a:rPr>
              <a:t>regs</a:t>
            </a:r>
            <a:r>
              <a:rPr lang="en-US" sz="1400" dirty="0" smtClean="0">
                <a:latin typeface="Cambria" pitchFamily="18" charset="0"/>
                <a:ea typeface="Cambria" pitchFamily="18" charset="0"/>
              </a:rPr>
              <a:t>[$1]; }</a:t>
            </a:r>
          </a:p>
          <a:p>
            <a:r>
              <a:rPr lang="en-US" sz="1400" dirty="0" smtClean="0">
                <a:latin typeface="Cambria" pitchFamily="18" charset="0"/>
                <a:ea typeface="Cambria" pitchFamily="18" charset="0"/>
              </a:rPr>
              <a:t>    | DIGIT</a:t>
            </a:r>
          </a:p>
          <a:p>
            <a:r>
              <a:rPr lang="en-US" sz="1400" dirty="0" smtClean="0">
                <a:latin typeface="Cambria" pitchFamily="18" charset="0"/>
                <a:ea typeface="Cambria" pitchFamily="18" charset="0"/>
              </a:rPr>
              <a:t>    ;</a:t>
            </a:r>
          </a:p>
          <a:p>
            <a:endParaRPr lang="en-US" sz="1400" dirty="0" smtClean="0">
              <a:latin typeface="Cambria" pitchFamily="18" charset="0"/>
              <a:ea typeface="Cambria" pitchFamily="18" charset="0"/>
            </a:endParaRPr>
          </a:p>
          <a:p>
            <a:r>
              <a:rPr lang="en-US" sz="1400" dirty="0" smtClean="0">
                <a:latin typeface="Cambria" pitchFamily="18" charset="0"/>
                <a:ea typeface="Cambria" pitchFamily="18" charset="0"/>
              </a:rPr>
              <a:t>%%</a:t>
            </a:r>
          </a:p>
        </p:txBody>
      </p:sp>
    </p:spTree>
  </p:cSld>
  <p:clrMapOvr>
    <a:masterClrMapping/>
  </p:clrMapOvr>
  <p:transition>
    <p:zo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410" y="924295"/>
            <a:ext cx="8229240" cy="5353841"/>
          </a:xfrm>
        </p:spPr>
        <p:txBody>
          <a:bodyPr/>
          <a:lstStyle/>
          <a:p>
            <a:endParaRPr lang="en-US" sz="1600" dirty="0" smtClean="0">
              <a:latin typeface="Cambria" pitchFamily="18" charset="0"/>
              <a:ea typeface="Cambria" pitchFamily="18" charset="0"/>
            </a:endParaRPr>
          </a:p>
          <a:p>
            <a:endParaRPr lang="en-US" sz="1600" dirty="0" smtClean="0">
              <a:latin typeface="Cambria" pitchFamily="18" charset="0"/>
              <a:ea typeface="Cambria" pitchFamily="18" charset="0"/>
            </a:endParaRPr>
          </a:p>
          <a:p>
            <a:r>
              <a:rPr lang="en-US" sz="1600" dirty="0" err="1" smtClean="0">
                <a:latin typeface="Cambria" pitchFamily="18" charset="0"/>
                <a:ea typeface="Cambria" pitchFamily="18" charset="0"/>
              </a:rPr>
              <a:t>int</a:t>
            </a:r>
            <a:r>
              <a:rPr lang="en-US" sz="1600" dirty="0" smtClean="0">
                <a:latin typeface="Cambria" pitchFamily="18" charset="0"/>
                <a:ea typeface="Cambria" pitchFamily="18" charset="0"/>
              </a:rPr>
              <a:t> main() {</a:t>
            </a:r>
          </a:p>
          <a:p>
            <a:r>
              <a:rPr lang="en-US" sz="1600" dirty="0" smtClean="0">
                <a:latin typeface="Cambria" pitchFamily="18" charset="0"/>
                <a:ea typeface="Cambria" pitchFamily="18" charset="0"/>
              </a:rPr>
              <a:t>    return </a:t>
            </a:r>
            <a:r>
              <a:rPr lang="en-US" sz="1600" dirty="0" err="1" smtClean="0">
                <a:latin typeface="Cambria" pitchFamily="18" charset="0"/>
                <a:ea typeface="Cambria" pitchFamily="18" charset="0"/>
              </a:rPr>
              <a:t>yyparse</a:t>
            </a:r>
            <a:r>
              <a:rPr lang="en-US" sz="1600" dirty="0" smtClean="0">
                <a:latin typeface="Cambria" pitchFamily="18" charset="0"/>
                <a:ea typeface="Cambria" pitchFamily="18" charset="0"/>
              </a:rPr>
              <a:t>();</a:t>
            </a:r>
          </a:p>
          <a:p>
            <a:r>
              <a:rPr lang="en-US" sz="1600" dirty="0" smtClean="0">
                <a:latin typeface="Cambria" pitchFamily="18" charset="0"/>
                <a:ea typeface="Cambria" pitchFamily="18" charset="0"/>
              </a:rPr>
              <a:t>}</a:t>
            </a:r>
          </a:p>
          <a:p>
            <a:endParaRPr lang="en-US" sz="1600" dirty="0" smtClean="0">
              <a:latin typeface="Cambria" pitchFamily="18" charset="0"/>
              <a:ea typeface="Cambria" pitchFamily="18" charset="0"/>
            </a:endParaRPr>
          </a:p>
          <a:p>
            <a:r>
              <a:rPr lang="en-US" sz="1600" dirty="0" smtClean="0">
                <a:latin typeface="Cambria" pitchFamily="18" charset="0"/>
                <a:ea typeface="Cambria" pitchFamily="18" charset="0"/>
              </a:rPr>
              <a:t>void </a:t>
            </a:r>
            <a:r>
              <a:rPr lang="en-US" sz="1600" dirty="0" err="1" smtClean="0">
                <a:latin typeface="Cambria" pitchFamily="18" charset="0"/>
                <a:ea typeface="Cambria" pitchFamily="18" charset="0"/>
              </a:rPr>
              <a:t>yyerror</a:t>
            </a:r>
            <a:r>
              <a:rPr lang="en-US" sz="1600" dirty="0" smtClean="0">
                <a:latin typeface="Cambria" pitchFamily="18" charset="0"/>
                <a:ea typeface="Cambria" pitchFamily="18" charset="0"/>
              </a:rPr>
              <a:t>(const char* </a:t>
            </a:r>
            <a:r>
              <a:rPr lang="en-US" sz="1600" dirty="0" err="1" smtClean="0">
                <a:latin typeface="Cambria" pitchFamily="18" charset="0"/>
                <a:ea typeface="Cambria" pitchFamily="18" charset="0"/>
              </a:rPr>
              <a:t>msg</a:t>
            </a:r>
            <a:r>
              <a:rPr lang="en-US" sz="1600" dirty="0" smtClean="0">
                <a:latin typeface="Cambria" pitchFamily="18" charset="0"/>
                <a:ea typeface="Cambria" pitchFamily="18" charset="0"/>
              </a:rPr>
              <a:t>) {</a:t>
            </a:r>
          </a:p>
          <a:p>
            <a:r>
              <a:rPr lang="en-US" sz="1600" dirty="0" smtClean="0">
                <a:latin typeface="Cambria" pitchFamily="18" charset="0"/>
                <a:ea typeface="Cambria" pitchFamily="18" charset="0"/>
              </a:rPr>
              <a:t>    </a:t>
            </a:r>
            <a:r>
              <a:rPr lang="en-US" sz="1600" dirty="0" err="1" smtClean="0">
                <a:latin typeface="Cambria" pitchFamily="18" charset="0"/>
                <a:ea typeface="Cambria" pitchFamily="18" charset="0"/>
              </a:rPr>
              <a:t>fprintf</a:t>
            </a:r>
            <a:r>
              <a:rPr lang="en-US" sz="1600" dirty="0" smtClean="0">
                <a:latin typeface="Cambria" pitchFamily="18" charset="0"/>
                <a:ea typeface="Cambria" pitchFamily="18" charset="0"/>
              </a:rPr>
              <a:t>(</a:t>
            </a:r>
            <a:r>
              <a:rPr lang="en-US" sz="1600" dirty="0" err="1" smtClean="0">
                <a:latin typeface="Cambria" pitchFamily="18" charset="0"/>
                <a:ea typeface="Cambria" pitchFamily="18" charset="0"/>
              </a:rPr>
              <a:t>stderr</a:t>
            </a:r>
            <a:r>
              <a:rPr lang="en-US" sz="1600" dirty="0" smtClean="0">
                <a:latin typeface="Cambria" pitchFamily="18" charset="0"/>
                <a:ea typeface="Cambria" pitchFamily="18" charset="0"/>
              </a:rPr>
              <a:t>, "%s\n", </a:t>
            </a:r>
            <a:r>
              <a:rPr lang="en-US" sz="1600" dirty="0" err="1" smtClean="0">
                <a:latin typeface="Cambria" pitchFamily="18" charset="0"/>
                <a:ea typeface="Cambria" pitchFamily="18" charset="0"/>
              </a:rPr>
              <a:t>msg</a:t>
            </a:r>
            <a:r>
              <a:rPr lang="en-US" sz="1600" dirty="0" smtClean="0">
                <a:latin typeface="Cambria" pitchFamily="18" charset="0"/>
                <a:ea typeface="Cambria" pitchFamily="18" charset="0"/>
              </a:rPr>
              <a:t>);</a:t>
            </a:r>
          </a:p>
          <a:p>
            <a:r>
              <a:rPr lang="en-US" sz="1600" dirty="0" smtClean="0">
                <a:latin typeface="Cambria" pitchFamily="18" charset="0"/>
                <a:ea typeface="Cambria" pitchFamily="18" charset="0"/>
              </a:rPr>
              <a:t>}</a:t>
            </a:r>
          </a:p>
          <a:p>
            <a:endParaRPr lang="en-US" sz="1600" dirty="0" smtClean="0">
              <a:latin typeface="Cambria" pitchFamily="18" charset="0"/>
              <a:ea typeface="Cambria" pitchFamily="18" charset="0"/>
            </a:endParaRPr>
          </a:p>
          <a:p>
            <a:endParaRPr lang="en-US" sz="1600" dirty="0" smtClean="0">
              <a:latin typeface="Cambria" pitchFamily="18" charset="0"/>
              <a:ea typeface="Cambria" pitchFamily="18" charset="0"/>
            </a:endParaRPr>
          </a:p>
          <a:p>
            <a:pPr algn="just"/>
            <a:r>
              <a:rPr lang="en-US" b="1" dirty="0" smtClean="0">
                <a:latin typeface="Cambria" pitchFamily="18" charset="0"/>
                <a:ea typeface="Cambria" pitchFamily="18" charset="0"/>
              </a:rPr>
              <a:t>Compilation and Execution</a:t>
            </a:r>
            <a:r>
              <a:rPr lang="en-US" dirty="0" smtClean="0">
                <a:latin typeface="Cambria" pitchFamily="18" charset="0"/>
                <a:ea typeface="Cambria" pitchFamily="18" charset="0"/>
              </a:rPr>
              <a:t>:</a:t>
            </a:r>
          </a:p>
          <a:p>
            <a:pPr algn="just"/>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Compile the </a:t>
            </a:r>
            <a:r>
              <a:rPr lang="en-US" dirty="0" err="1" smtClean="0">
                <a:latin typeface="Cambria" pitchFamily="18" charset="0"/>
                <a:ea typeface="Cambria" pitchFamily="18" charset="0"/>
              </a:rPr>
              <a:t>Lex</a:t>
            </a:r>
            <a:r>
              <a:rPr lang="en-US" dirty="0" smtClean="0">
                <a:latin typeface="Cambria" pitchFamily="18" charset="0"/>
                <a:ea typeface="Cambria" pitchFamily="18" charset="0"/>
              </a:rPr>
              <a:t> program: </a:t>
            </a:r>
            <a:r>
              <a:rPr lang="en-US" dirty="0" err="1" smtClean="0">
                <a:solidFill>
                  <a:srgbClr val="FF0000"/>
                </a:solidFill>
                <a:latin typeface="Cambria" pitchFamily="18" charset="0"/>
                <a:ea typeface="Cambria" pitchFamily="18" charset="0"/>
              </a:rPr>
              <a:t>lex</a:t>
            </a:r>
            <a:r>
              <a:rPr lang="en-US" dirty="0" smtClean="0">
                <a:solidFill>
                  <a:srgbClr val="FF0000"/>
                </a:solidFill>
                <a:latin typeface="Cambria" pitchFamily="18" charset="0"/>
                <a:ea typeface="Cambria" pitchFamily="18" charset="0"/>
              </a:rPr>
              <a:t> calc.lex</a:t>
            </a:r>
          </a:p>
          <a:p>
            <a:pPr lvl="1" algn="just">
              <a:buFont typeface="Arial" pitchFamily="34" charset="0"/>
              <a:buChar char="•"/>
            </a:pPr>
            <a:r>
              <a:rPr lang="en-US" dirty="0" smtClean="0">
                <a:latin typeface="Cambria" pitchFamily="18" charset="0"/>
                <a:ea typeface="Cambria" pitchFamily="18" charset="0"/>
              </a:rPr>
              <a:t>Compile the </a:t>
            </a:r>
            <a:r>
              <a:rPr lang="en-US" dirty="0" err="1" smtClean="0">
                <a:latin typeface="Cambria" pitchFamily="18" charset="0"/>
                <a:ea typeface="Cambria" pitchFamily="18" charset="0"/>
              </a:rPr>
              <a:t>Yacc</a:t>
            </a:r>
            <a:r>
              <a:rPr lang="en-US" dirty="0" smtClean="0">
                <a:latin typeface="Cambria" pitchFamily="18" charset="0"/>
                <a:ea typeface="Cambria" pitchFamily="18" charset="0"/>
              </a:rPr>
              <a:t> program: </a:t>
            </a:r>
            <a:r>
              <a:rPr lang="en-US" dirty="0" err="1" smtClean="0">
                <a:solidFill>
                  <a:srgbClr val="FF0000"/>
                </a:solidFill>
                <a:latin typeface="Cambria" pitchFamily="18" charset="0"/>
                <a:ea typeface="Cambria" pitchFamily="18" charset="0"/>
              </a:rPr>
              <a:t>yacc</a:t>
            </a:r>
            <a:r>
              <a:rPr lang="en-US" dirty="0" smtClean="0">
                <a:solidFill>
                  <a:srgbClr val="FF0000"/>
                </a:solidFill>
                <a:latin typeface="Cambria" pitchFamily="18" charset="0"/>
                <a:ea typeface="Cambria" pitchFamily="18" charset="0"/>
              </a:rPr>
              <a:t> -d </a:t>
            </a:r>
            <a:r>
              <a:rPr lang="en-US" dirty="0" err="1" smtClean="0">
                <a:solidFill>
                  <a:srgbClr val="FF0000"/>
                </a:solidFill>
                <a:latin typeface="Cambria" pitchFamily="18" charset="0"/>
                <a:ea typeface="Cambria" pitchFamily="18" charset="0"/>
              </a:rPr>
              <a:t>calc.yacc</a:t>
            </a:r>
            <a:endParaRPr lang="en-US" dirty="0" smtClean="0">
              <a:solidFill>
                <a:srgbClr val="FF0000"/>
              </a:solidFill>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Compile and link the generated C files: cc </a:t>
            </a:r>
            <a:r>
              <a:rPr lang="en-US" dirty="0" err="1" smtClean="0">
                <a:latin typeface="Cambria" pitchFamily="18" charset="0"/>
                <a:ea typeface="Cambria" pitchFamily="18" charset="0"/>
              </a:rPr>
              <a:t>y.tab.c</a:t>
            </a:r>
            <a:r>
              <a:rPr lang="en-US" dirty="0" smtClean="0">
                <a:latin typeface="Cambria" pitchFamily="18" charset="0"/>
                <a:ea typeface="Cambria" pitchFamily="18" charset="0"/>
              </a:rPr>
              <a:t> </a:t>
            </a:r>
            <a:r>
              <a:rPr lang="en-US" dirty="0" err="1" smtClean="0">
                <a:latin typeface="Cambria" pitchFamily="18" charset="0"/>
                <a:ea typeface="Cambria" pitchFamily="18" charset="0"/>
              </a:rPr>
              <a:t>lex.yy.c</a:t>
            </a:r>
            <a:r>
              <a:rPr lang="en-US" dirty="0" smtClean="0">
                <a:latin typeface="Cambria" pitchFamily="18" charset="0"/>
                <a:ea typeface="Cambria" pitchFamily="18" charset="0"/>
              </a:rPr>
              <a:t> -o calculator</a:t>
            </a:r>
          </a:p>
          <a:p>
            <a:pPr lvl="1" algn="just">
              <a:buFont typeface="Arial" pitchFamily="34" charset="0"/>
              <a:buChar char="•"/>
            </a:pPr>
            <a:r>
              <a:rPr lang="en-US" dirty="0" smtClean="0">
                <a:latin typeface="Cambria" pitchFamily="18" charset="0"/>
                <a:ea typeface="Cambria" pitchFamily="18" charset="0"/>
              </a:rPr>
              <a:t>Run the program: ./calculator</a:t>
            </a:r>
          </a:p>
          <a:p>
            <a:pPr lvl="1" algn="just">
              <a:buFont typeface="Arial" pitchFamily="34" charset="0"/>
              <a:buChar char="•"/>
            </a:pPr>
            <a:r>
              <a:rPr lang="en-US" dirty="0" smtClean="0">
                <a:latin typeface="Cambria" pitchFamily="18" charset="0"/>
                <a:ea typeface="Cambria" pitchFamily="18" charset="0"/>
              </a:rPr>
              <a:t>Input expressions (e.g., 3+4, x=10, x*2, etc.) and see the results.</a:t>
            </a:r>
          </a:p>
          <a:p>
            <a:endParaRPr lang="en-US" sz="1600" dirty="0" smtClean="0">
              <a:latin typeface="Cambria" pitchFamily="18" charset="0"/>
              <a:ea typeface="Cambria" pitchFamily="18" charset="0"/>
            </a:endParaRPr>
          </a:p>
          <a:p>
            <a:endParaRPr lang="en-US" sz="1600" dirty="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46236"/>
            <a:ext cx="8229240" cy="3977280"/>
          </a:xfrm>
        </p:spPr>
        <p:txBody>
          <a:bodyPr/>
          <a:lstStyle/>
          <a:p>
            <a:pPr algn="just">
              <a:buFont typeface="Arial" pitchFamily="34" charset="0"/>
              <a:buChar char="•"/>
            </a:pPr>
            <a:r>
              <a:rPr lang="en-US" sz="1600" dirty="0" smtClean="0">
                <a:latin typeface="Cambria" pitchFamily="18" charset="0"/>
                <a:ea typeface="Cambria" pitchFamily="18" charset="0"/>
              </a:rPr>
              <a:t>%{ ... %}: This section is called the </a:t>
            </a:r>
            <a:r>
              <a:rPr lang="en-US" sz="1600" b="1" dirty="0" smtClean="0">
                <a:latin typeface="Cambria" pitchFamily="18" charset="0"/>
                <a:ea typeface="Cambria" pitchFamily="18" charset="0"/>
              </a:rPr>
              <a:t>prologue</a:t>
            </a:r>
            <a:r>
              <a:rPr lang="en-US" sz="1600" dirty="0" smtClean="0">
                <a:latin typeface="Cambria" pitchFamily="18" charset="0"/>
                <a:ea typeface="Cambria" pitchFamily="18" charset="0"/>
              </a:rPr>
              <a:t> and typically contains any necessary C code that should be included at the beginning of the generated parser file</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smtClean="0">
                <a:latin typeface="Cambria" pitchFamily="18" charset="0"/>
                <a:ea typeface="Cambria" pitchFamily="18" charset="0"/>
              </a:rPr>
              <a:t>%token LETTER DIGIT: Here, you’re defining two token types: LETTER and DIGIT. These tokens will be used in your grammar rules</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smtClean="0">
                <a:latin typeface="Cambria" pitchFamily="18" charset="0"/>
                <a:ea typeface="Cambria" pitchFamily="18" charset="0"/>
              </a:rPr>
              <a:t>%%: This delimiter separates the grammar rules from the prologue</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smtClean="0">
                <a:latin typeface="Cambria" pitchFamily="18" charset="0"/>
                <a:ea typeface="Cambria" pitchFamily="18" charset="0"/>
              </a:rPr>
              <a:t>list: /*empty*/ | list stat '\n';: This rule defines a list of statements separated by newline characters. The /*empty*/ indicates an empty list</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smtClean="0">
                <a:latin typeface="Cambria" pitchFamily="18" charset="0"/>
                <a:ea typeface="Cambria" pitchFamily="18" charset="0"/>
              </a:rPr>
              <a:t>stat: </a:t>
            </a:r>
            <a:r>
              <a:rPr lang="en-US" sz="1600" dirty="0" err="1" smtClean="0">
                <a:latin typeface="Cambria" pitchFamily="18" charset="0"/>
                <a:ea typeface="Cambria" pitchFamily="18" charset="0"/>
              </a:rPr>
              <a:t>expr</a:t>
            </a:r>
            <a:r>
              <a:rPr lang="en-US" sz="1600" dirty="0" smtClean="0">
                <a:latin typeface="Cambria" pitchFamily="18" charset="0"/>
                <a:ea typeface="Cambria" pitchFamily="18" charset="0"/>
              </a:rPr>
              <a:t> | LETTER '=' </a:t>
            </a:r>
            <a:r>
              <a:rPr lang="en-US" sz="1600" dirty="0" err="1" smtClean="0">
                <a:latin typeface="Cambria" pitchFamily="18" charset="0"/>
                <a:ea typeface="Cambria" pitchFamily="18" charset="0"/>
              </a:rPr>
              <a:t>expr</a:t>
            </a:r>
            <a:r>
              <a:rPr lang="en-US" sz="1600" dirty="0" smtClean="0">
                <a:latin typeface="Cambria" pitchFamily="18" charset="0"/>
                <a:ea typeface="Cambria" pitchFamily="18" charset="0"/>
              </a:rPr>
              <a:t> { </a:t>
            </a:r>
            <a:r>
              <a:rPr lang="en-US" sz="1600" dirty="0" err="1" smtClean="0">
                <a:latin typeface="Cambria" pitchFamily="18" charset="0"/>
                <a:ea typeface="Cambria" pitchFamily="18" charset="0"/>
              </a:rPr>
              <a:t>regs</a:t>
            </a:r>
            <a:r>
              <a:rPr lang="en-US" sz="1600" dirty="0" smtClean="0">
                <a:latin typeface="Cambria" pitchFamily="18" charset="0"/>
                <a:ea typeface="Cambria" pitchFamily="18" charset="0"/>
              </a:rPr>
              <a:t>[$1] = $3; }: This rule defines a statement. It can either be an expression or an assignment (e.g., x = 10). If it’s an assignment, it updates a register (</a:t>
            </a:r>
            <a:r>
              <a:rPr lang="en-US" sz="1600" dirty="0" err="1" smtClean="0">
                <a:latin typeface="Cambria" pitchFamily="18" charset="0"/>
                <a:ea typeface="Cambria" pitchFamily="18" charset="0"/>
              </a:rPr>
              <a:t>regs</a:t>
            </a:r>
            <a:r>
              <a:rPr lang="en-US" sz="1600" dirty="0" smtClean="0">
                <a:latin typeface="Cambria" pitchFamily="18" charset="0"/>
                <a:ea typeface="Cambria" pitchFamily="18" charset="0"/>
              </a:rPr>
              <a:t>) with the result of the expression</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err="1" smtClean="0">
                <a:latin typeface="Cambria" pitchFamily="18" charset="0"/>
                <a:ea typeface="Cambria" pitchFamily="18" charset="0"/>
              </a:rPr>
              <a:t>expr</a:t>
            </a:r>
            <a:r>
              <a:rPr lang="en-US" sz="1600" dirty="0" smtClean="0">
                <a:latin typeface="Cambria" pitchFamily="18" charset="0"/>
                <a:ea typeface="Cambria" pitchFamily="18" charset="0"/>
              </a:rPr>
              <a:t>: ...: This rule defines arithmetic expressions. It handles parentheses, multiplication, division, addition, subtraction, and references to registers (letters) or literal digits</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err="1" smtClean="0">
                <a:latin typeface="Cambria" pitchFamily="18" charset="0"/>
                <a:ea typeface="Cambria" pitchFamily="18" charset="0"/>
              </a:rPr>
              <a:t>int</a:t>
            </a:r>
            <a:r>
              <a:rPr lang="en-US" sz="1600" dirty="0" smtClean="0">
                <a:latin typeface="Cambria" pitchFamily="18" charset="0"/>
                <a:ea typeface="Cambria" pitchFamily="18" charset="0"/>
              </a:rPr>
              <a:t> main() { ... }: The main function is the entry point of your program. It likely calls </a:t>
            </a:r>
            <a:r>
              <a:rPr lang="en-US" sz="1600" dirty="0" err="1" smtClean="0">
                <a:latin typeface="Cambria" pitchFamily="18" charset="0"/>
                <a:ea typeface="Cambria" pitchFamily="18" charset="0"/>
              </a:rPr>
              <a:t>yyparse</a:t>
            </a:r>
            <a:r>
              <a:rPr lang="en-US" sz="1600" dirty="0" smtClean="0">
                <a:latin typeface="Cambria" pitchFamily="18" charset="0"/>
                <a:ea typeface="Cambria" pitchFamily="18" charset="0"/>
              </a:rPr>
              <a:t>() to start parsing input</a:t>
            </a:r>
            <a:r>
              <a:rPr lang="en-US" sz="1600" dirty="0" smtClean="0">
                <a:latin typeface="Cambria" pitchFamily="18" charset="0"/>
                <a:ea typeface="Cambria" pitchFamily="18" charset="0"/>
              </a:rPr>
              <a:t>.</a:t>
            </a:r>
          </a:p>
          <a:p>
            <a:pPr algn="just">
              <a:buFont typeface="Arial" pitchFamily="34" charset="0"/>
              <a:buChar char="•"/>
            </a:pPr>
            <a:endParaRPr lang="en-US" sz="1600" dirty="0" smtClean="0">
              <a:latin typeface="Cambria" pitchFamily="18" charset="0"/>
              <a:ea typeface="Cambria" pitchFamily="18" charset="0"/>
            </a:endParaRPr>
          </a:p>
          <a:p>
            <a:pPr algn="just">
              <a:buFont typeface="Arial" pitchFamily="34" charset="0"/>
              <a:buChar char="•"/>
            </a:pPr>
            <a:r>
              <a:rPr lang="en-US" sz="1600" dirty="0" smtClean="0">
                <a:latin typeface="Cambria" pitchFamily="18" charset="0"/>
                <a:ea typeface="Cambria" pitchFamily="18" charset="0"/>
              </a:rPr>
              <a:t>void </a:t>
            </a:r>
            <a:r>
              <a:rPr lang="en-US" sz="1600" dirty="0" err="1" smtClean="0">
                <a:latin typeface="Cambria" pitchFamily="18" charset="0"/>
                <a:ea typeface="Cambria" pitchFamily="18" charset="0"/>
              </a:rPr>
              <a:t>yyerror</a:t>
            </a:r>
            <a:r>
              <a:rPr lang="en-US" sz="1600" dirty="0" smtClean="0">
                <a:latin typeface="Cambria" pitchFamily="18" charset="0"/>
                <a:ea typeface="Cambria" pitchFamily="18" charset="0"/>
              </a:rPr>
              <a:t>(const char* </a:t>
            </a:r>
            <a:r>
              <a:rPr lang="en-US" sz="1600" dirty="0" err="1" smtClean="0">
                <a:latin typeface="Cambria" pitchFamily="18" charset="0"/>
                <a:ea typeface="Cambria" pitchFamily="18" charset="0"/>
              </a:rPr>
              <a:t>msg</a:t>
            </a:r>
            <a:r>
              <a:rPr lang="en-US" sz="1600" dirty="0" smtClean="0">
                <a:latin typeface="Cambria" pitchFamily="18" charset="0"/>
                <a:ea typeface="Cambria" pitchFamily="18" charset="0"/>
              </a:rPr>
              <a:t>) { ... }: This function is called when an error occurs during parsing. It prints an error message.</a:t>
            </a:r>
          </a:p>
          <a:p>
            <a:pPr algn="just">
              <a:buFont typeface="Arial" pitchFamily="34" charset="0"/>
              <a:buChar char="•"/>
            </a:pPr>
            <a:endParaRPr lang="en-US" sz="1600" dirty="0">
              <a:latin typeface="Cambria" pitchFamily="18" charset="0"/>
              <a:ea typeface="Cambria" pitchFamily="18" charset="0"/>
            </a:endParaRPr>
          </a:p>
        </p:txBody>
      </p:sp>
    </p:spTree>
  </p:cSld>
  <p:clrMapOvr>
    <a:masterClrMapping/>
  </p:clrMapOvr>
  <p:transition>
    <p:zoom/>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5"/>
          <p:cNvSpPr>
            <a:spLocks noGrp="1"/>
          </p:cNvSpPr>
          <p:nvPr>
            <p:ph type="sldNum" sz="quarter" idx="12"/>
          </p:nvPr>
        </p:nvSpPr>
        <p:spPr>
          <a:noFill/>
        </p:spPr>
        <p:txBody>
          <a:bodyPr/>
          <a:lstStyle/>
          <a:p>
            <a:fld id="{655EBF85-4524-4AFC-A7B9-A7069CC1D0DB}" type="slidenum">
              <a:rPr lang="en-US" smtClean="0"/>
              <a:pPr/>
              <a:t>166</a:t>
            </a:fld>
            <a:endParaRPr lang="en-US" smtClean="0"/>
          </a:p>
        </p:txBody>
      </p:sp>
      <p:sp>
        <p:nvSpPr>
          <p:cNvPr id="89091" name="Content Placeholder 3"/>
          <p:cNvSpPr>
            <a:spLocks noGrp="1"/>
          </p:cNvSpPr>
          <p:nvPr>
            <p:ph idx="1"/>
          </p:nvPr>
        </p:nvSpPr>
        <p:spPr>
          <a:xfrm>
            <a:off x="381000" y="1219200"/>
            <a:ext cx="8534400" cy="5486400"/>
          </a:xfrm>
        </p:spPr>
        <p:txBody>
          <a:bodyPr/>
          <a:lstStyle/>
          <a:p>
            <a:pPr algn="just">
              <a:buFont typeface="Wingdings" pitchFamily="2" charset="2"/>
              <a:buNone/>
            </a:pPr>
            <a:r>
              <a:rPr lang="en-US" sz="1800" b="1" smtClean="0"/>
              <a:t>Finite Automata</a:t>
            </a:r>
          </a:p>
          <a:p>
            <a:pPr algn="just">
              <a:buFont typeface="Wingdings" pitchFamily="2" charset="2"/>
              <a:buNone/>
            </a:pPr>
            <a:endParaRPr lang="en-US" sz="1800" smtClean="0"/>
          </a:p>
          <a:p>
            <a:pPr algn="just">
              <a:buFont typeface="Wingdings" pitchFamily="2" charset="2"/>
              <a:buNone/>
            </a:pPr>
            <a:r>
              <a:rPr lang="en-US" sz="1800" smtClean="0"/>
              <a:t>Finite Automata is one of the mathematical models that consist of a number of </a:t>
            </a:r>
          </a:p>
          <a:p>
            <a:pPr algn="just">
              <a:buFont typeface="Wingdings" pitchFamily="2" charset="2"/>
              <a:buNone/>
            </a:pPr>
            <a:r>
              <a:rPr lang="en-US" sz="1800" smtClean="0"/>
              <a:t>states and edges. It is a transition diagram that recognizes a regular expression or </a:t>
            </a:r>
          </a:p>
          <a:p>
            <a:pPr algn="just">
              <a:buFont typeface="Wingdings" pitchFamily="2" charset="2"/>
              <a:buNone/>
            </a:pPr>
            <a:r>
              <a:rPr lang="en-US" sz="1800" smtClean="0"/>
              <a:t>grammar.There are tow types of Finite Automata .</a:t>
            </a:r>
          </a:p>
          <a:p>
            <a:pPr algn="just">
              <a:buFont typeface="Wingdings" pitchFamily="2" charset="2"/>
              <a:buNone/>
            </a:pPr>
            <a:endParaRPr lang="en-US" sz="1800" smtClean="0"/>
          </a:p>
          <a:p>
            <a:pPr lvl="1" algn="just"/>
            <a:r>
              <a:rPr lang="en-US" sz="1800" smtClean="0"/>
              <a:t> Non-deterministic Finite Automata (NFA)	</a:t>
            </a:r>
          </a:p>
          <a:p>
            <a:pPr lvl="1" algn="just"/>
            <a:r>
              <a:rPr lang="en-US" sz="1800" smtClean="0"/>
              <a:t> Deterministic Finite Automata (DFA)</a:t>
            </a:r>
          </a:p>
          <a:p>
            <a:pPr algn="just"/>
            <a:endParaRPr lang="en-US" sz="1800" smtClean="0"/>
          </a:p>
          <a:p>
            <a:pPr>
              <a:buFont typeface="Wingdings" pitchFamily="2" charset="2"/>
              <a:buNone/>
            </a:pPr>
            <a:r>
              <a:rPr lang="en-US" sz="1800" b="1" smtClean="0"/>
              <a:t>Formal Definition of DFA </a:t>
            </a:r>
            <a:r>
              <a:rPr lang="en-US" sz="1800" smtClean="0"/>
              <a:t>is a collection of 5-tuples.</a:t>
            </a:r>
          </a:p>
          <a:p>
            <a:pPr>
              <a:buFont typeface="Wingdings" pitchFamily="2" charset="2"/>
              <a:buNone/>
            </a:pPr>
            <a:r>
              <a:rPr lang="en-US" sz="1800" smtClean="0"/>
              <a:t>Q: finite set of states  </a:t>
            </a:r>
          </a:p>
          <a:p>
            <a:pPr>
              <a:buFont typeface="Wingdings" pitchFamily="2" charset="2"/>
              <a:buNone/>
            </a:pPr>
            <a:r>
              <a:rPr lang="en-US" sz="1800" smtClean="0"/>
              <a:t>∑: finite set of the input symbol  </a:t>
            </a:r>
          </a:p>
          <a:p>
            <a:pPr>
              <a:buFont typeface="Wingdings" pitchFamily="2" charset="2"/>
              <a:buNone/>
            </a:pPr>
            <a:r>
              <a:rPr lang="en-US" sz="1800" smtClean="0"/>
              <a:t>q0: initial state   </a:t>
            </a:r>
          </a:p>
          <a:p>
            <a:pPr>
              <a:buFont typeface="Wingdings" pitchFamily="2" charset="2"/>
              <a:buNone/>
            </a:pPr>
            <a:r>
              <a:rPr lang="en-US" sz="1800" smtClean="0"/>
              <a:t>F: </a:t>
            </a:r>
            <a:r>
              <a:rPr lang="en-US" sz="1800" b="1" smtClean="0"/>
              <a:t>final</a:t>
            </a:r>
            <a:r>
              <a:rPr lang="en-US" sz="1800" smtClean="0"/>
              <a:t> state  </a:t>
            </a:r>
          </a:p>
          <a:p>
            <a:pPr>
              <a:buFont typeface="Wingdings" pitchFamily="2" charset="2"/>
              <a:buNone/>
            </a:pPr>
            <a:r>
              <a:rPr lang="en-US" sz="1800" smtClean="0"/>
              <a:t>δ: Transition function  </a:t>
            </a:r>
          </a:p>
          <a:p>
            <a:pPr algn="just"/>
            <a:endParaRPr lang="en-US" sz="1800" smtClean="0"/>
          </a:p>
          <a:p>
            <a:pPr algn="just">
              <a:buFont typeface="Wingdings" pitchFamily="2" charset="2"/>
              <a:buNone/>
            </a:pPr>
            <a:endParaRPr lang="en-US" sz="1800" smtClean="0"/>
          </a:p>
          <a:p>
            <a:pPr algn="just">
              <a:buFont typeface="Wingdings" pitchFamily="2" charset="2"/>
              <a:buNone/>
            </a:pPr>
            <a:r>
              <a:rPr lang="en-US" sz="1800" smtClean="0"/>
              <a:t/>
            </a:r>
            <a:br>
              <a:rPr lang="en-US" sz="1800" smtClean="0"/>
            </a:br>
            <a:endParaRPr lang="en-US" sz="1800" smtClean="0"/>
          </a:p>
        </p:txBody>
      </p:sp>
    </p:spTree>
  </p:cSld>
  <p:clrMapOvr>
    <a:masterClrMapping/>
  </p:clrMapOvr>
  <p:transition>
    <p:zo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p:cNvSpPr>
            <a:spLocks noGrp="1"/>
          </p:cNvSpPr>
          <p:nvPr>
            <p:ph type="sldNum" sz="quarter" idx="12"/>
          </p:nvPr>
        </p:nvSpPr>
        <p:spPr>
          <a:noFill/>
        </p:spPr>
        <p:txBody>
          <a:bodyPr/>
          <a:lstStyle/>
          <a:p>
            <a:fld id="{9B98DB7D-0CDA-4E42-8C06-A155BDC2D387}" type="slidenum">
              <a:rPr lang="en-US" smtClean="0"/>
              <a:pPr/>
              <a:t>167</a:t>
            </a:fld>
            <a:endParaRPr lang="en-US" smtClean="0"/>
          </a:p>
        </p:txBody>
      </p:sp>
      <p:sp>
        <p:nvSpPr>
          <p:cNvPr id="90115" name="Content Placeholder 3"/>
          <p:cNvSpPr>
            <a:spLocks noGrp="1"/>
          </p:cNvSpPr>
          <p:nvPr>
            <p:ph idx="1"/>
          </p:nvPr>
        </p:nvSpPr>
        <p:spPr>
          <a:xfrm>
            <a:off x="381000" y="1219200"/>
            <a:ext cx="8534400" cy="5486400"/>
          </a:xfrm>
        </p:spPr>
        <p:txBody>
          <a:bodyPr/>
          <a:lstStyle/>
          <a:p>
            <a:pPr>
              <a:buFont typeface="Wingdings" pitchFamily="2" charset="2"/>
              <a:buNone/>
            </a:pPr>
            <a:r>
              <a:rPr lang="en-US" sz="1800" b="1" smtClean="0"/>
              <a:t>Formal definition of NFA</a:t>
            </a:r>
          </a:p>
          <a:p>
            <a:pPr>
              <a:buFont typeface="Wingdings" pitchFamily="2" charset="2"/>
              <a:buNone/>
            </a:pPr>
            <a:endParaRPr lang="en-US" sz="1800" smtClean="0"/>
          </a:p>
          <a:p>
            <a:pPr>
              <a:buFont typeface="Wingdings" pitchFamily="2" charset="2"/>
              <a:buNone/>
            </a:pPr>
            <a:r>
              <a:rPr lang="en-US" sz="1800" smtClean="0"/>
              <a:t>	NFA also has five states same as DFA, but with different transition function, </a:t>
            </a:r>
          </a:p>
          <a:p>
            <a:pPr>
              <a:buFont typeface="Wingdings" pitchFamily="2" charset="2"/>
              <a:buNone/>
            </a:pPr>
            <a:endParaRPr lang="en-US" sz="1800" smtClean="0"/>
          </a:p>
          <a:p>
            <a:pPr>
              <a:buFont typeface="Wingdings" pitchFamily="2" charset="2"/>
              <a:buNone/>
            </a:pPr>
            <a:r>
              <a:rPr lang="en-US" sz="1800" smtClean="0"/>
              <a:t>	δ: Q x ∑ →2</a:t>
            </a:r>
            <a:r>
              <a:rPr lang="en-US" sz="1800" baseline="30000" smtClean="0"/>
              <a:t>Q</a:t>
            </a:r>
            <a:endParaRPr lang="en-US" sz="1800" smtClean="0"/>
          </a:p>
          <a:p>
            <a:pPr algn="just">
              <a:buFont typeface="Wingdings" pitchFamily="2" charset="2"/>
              <a:buNone/>
            </a:pPr>
            <a:r>
              <a:rPr lang="en-US" sz="1800" smtClean="0"/>
              <a:t/>
            </a:r>
            <a:br>
              <a:rPr lang="en-US" sz="1800" smtClean="0"/>
            </a:br>
            <a:r>
              <a:rPr lang="en-US" sz="1800" smtClean="0"/>
              <a:t>Where as DFA  has</a:t>
            </a:r>
          </a:p>
          <a:p>
            <a:pPr algn="just">
              <a:buFont typeface="Wingdings" pitchFamily="2" charset="2"/>
              <a:buNone/>
            </a:pPr>
            <a:endParaRPr lang="en-US" sz="1800" smtClean="0"/>
          </a:p>
          <a:p>
            <a:pPr algn="just">
              <a:buFont typeface="Wingdings" pitchFamily="2" charset="2"/>
              <a:buNone/>
            </a:pPr>
            <a:r>
              <a:rPr lang="en-US" sz="1800" smtClean="0"/>
              <a:t>	δ: Q x ∑ → Q </a:t>
            </a:r>
          </a:p>
          <a:p>
            <a:pPr algn="just">
              <a:buFont typeface="Wingdings" pitchFamily="2" charset="2"/>
              <a:buNone/>
            </a:pPr>
            <a:endParaRPr lang="en-US" sz="1800" smtClean="0"/>
          </a:p>
          <a:p>
            <a:r>
              <a:rPr lang="en-US" sz="1800" smtClean="0"/>
              <a:t>The state is represented by vertices.</a:t>
            </a:r>
          </a:p>
          <a:p>
            <a:r>
              <a:rPr lang="en-US" sz="1800" smtClean="0"/>
              <a:t>The arc labeled with an input character show the transitions.</a:t>
            </a:r>
          </a:p>
          <a:p>
            <a:r>
              <a:rPr lang="en-US" sz="1800" smtClean="0"/>
              <a:t>The initial state is marked with an arrow.</a:t>
            </a:r>
          </a:p>
          <a:p>
            <a:r>
              <a:rPr lang="en-US" sz="1800" smtClean="0"/>
              <a:t>The final state is denoted by a double circle.</a:t>
            </a:r>
          </a:p>
          <a:p>
            <a:pPr algn="just">
              <a:buFont typeface="Wingdings" pitchFamily="2" charset="2"/>
              <a:buNone/>
            </a:pPr>
            <a:endParaRPr lang="en-US" sz="1800" smtClean="0"/>
          </a:p>
        </p:txBody>
      </p:sp>
    </p:spTree>
  </p:cSld>
  <p:clrMapOvr>
    <a:masterClrMapping/>
  </p:clrMapOvr>
  <p:transition>
    <p:zoom/>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p:cNvSpPr>
            <a:spLocks noGrp="1"/>
          </p:cNvSpPr>
          <p:nvPr>
            <p:ph type="sldNum" sz="quarter" idx="12"/>
          </p:nvPr>
        </p:nvSpPr>
        <p:spPr>
          <a:noFill/>
        </p:spPr>
        <p:txBody>
          <a:bodyPr/>
          <a:lstStyle/>
          <a:p>
            <a:fld id="{B5F4030A-2444-40C0-AE5F-D080B9017174}" type="slidenum">
              <a:rPr lang="en-US" smtClean="0"/>
              <a:pPr/>
              <a:t>168</a:t>
            </a:fld>
            <a:endParaRPr lang="en-US" smtClean="0"/>
          </a:p>
        </p:txBody>
      </p:sp>
      <p:sp>
        <p:nvSpPr>
          <p:cNvPr id="91139" name="Content Placeholder 3"/>
          <p:cNvSpPr>
            <a:spLocks noGrp="1"/>
          </p:cNvSpPr>
          <p:nvPr>
            <p:ph idx="1"/>
          </p:nvPr>
        </p:nvSpPr>
        <p:spPr>
          <a:xfrm>
            <a:off x="381000" y="1371600"/>
            <a:ext cx="8077200" cy="1219200"/>
          </a:xfrm>
        </p:spPr>
        <p:txBody>
          <a:bodyPr/>
          <a:lstStyle/>
          <a:p>
            <a:pPr>
              <a:buFont typeface="Wingdings" pitchFamily="2" charset="2"/>
              <a:buNone/>
            </a:pPr>
            <a:r>
              <a:rPr lang="en-US" sz="1800" smtClean="0"/>
              <a:t>DFA with ∑ = {0, 1} accepts all ending with 0.</a:t>
            </a:r>
          </a:p>
          <a:p>
            <a:pPr>
              <a:buFont typeface="Wingdings" pitchFamily="2" charset="2"/>
              <a:buNone/>
            </a:pPr>
            <a:endParaRPr lang="en-US" sz="1800" smtClean="0"/>
          </a:p>
          <a:p>
            <a:pPr>
              <a:buFont typeface="Wingdings" pitchFamily="2" charset="2"/>
              <a:buNone/>
            </a:pPr>
            <a:endParaRPr lang="en-US" sz="1800" smtClean="0"/>
          </a:p>
        </p:txBody>
      </p:sp>
      <p:pic>
        <p:nvPicPr>
          <p:cNvPr id="91140" name="Picture 3"/>
          <p:cNvPicPr>
            <a:picLocks noChangeAspect="1" noChangeArrowheads="1"/>
          </p:cNvPicPr>
          <p:nvPr/>
        </p:nvPicPr>
        <p:blipFill>
          <a:blip r:embed="rId3"/>
          <a:srcRect/>
          <a:stretch>
            <a:fillRect/>
          </a:stretch>
        </p:blipFill>
        <p:spPr bwMode="auto">
          <a:xfrm>
            <a:off x="762000" y="1905000"/>
            <a:ext cx="3028950" cy="1066800"/>
          </a:xfrm>
          <a:prstGeom prst="rect">
            <a:avLst/>
          </a:prstGeom>
          <a:noFill/>
          <a:ln w="9525">
            <a:noFill/>
            <a:miter lim="800000"/>
            <a:headEnd/>
            <a:tailEnd/>
          </a:ln>
        </p:spPr>
      </p:pic>
      <p:sp>
        <p:nvSpPr>
          <p:cNvPr id="91141" name="Rectangle 5"/>
          <p:cNvSpPr>
            <a:spLocks noChangeArrowheads="1"/>
          </p:cNvSpPr>
          <p:nvPr/>
        </p:nvSpPr>
        <p:spPr bwMode="auto">
          <a:xfrm>
            <a:off x="457200" y="2982913"/>
            <a:ext cx="8001000" cy="369887"/>
          </a:xfrm>
          <a:prstGeom prst="rect">
            <a:avLst/>
          </a:prstGeom>
          <a:noFill/>
          <a:ln w="9525">
            <a:noFill/>
            <a:miter lim="800000"/>
            <a:headEnd/>
            <a:tailEnd/>
          </a:ln>
        </p:spPr>
        <p:txBody>
          <a:bodyPr>
            <a:spAutoFit/>
          </a:bodyPr>
          <a:lstStyle/>
          <a:p>
            <a:r>
              <a:rPr lang="en-US" sz="1800"/>
              <a:t>NFA with ∑ = {0, 1} accepts all strings with 01.</a:t>
            </a:r>
            <a:endParaRPr lang="en-US"/>
          </a:p>
        </p:txBody>
      </p:sp>
      <p:pic>
        <p:nvPicPr>
          <p:cNvPr id="91142" name="Picture 4"/>
          <p:cNvPicPr>
            <a:picLocks noChangeAspect="1" noChangeArrowheads="1"/>
          </p:cNvPicPr>
          <p:nvPr/>
        </p:nvPicPr>
        <p:blipFill>
          <a:blip r:embed="rId4"/>
          <a:srcRect/>
          <a:stretch>
            <a:fillRect/>
          </a:stretch>
        </p:blipFill>
        <p:spPr bwMode="auto">
          <a:xfrm>
            <a:off x="457200" y="3381375"/>
            <a:ext cx="8429625" cy="33242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423747"/>
            <a:ext cx="8229240" cy="5787482"/>
          </a:xfrm>
        </p:spPr>
        <p:txBody>
          <a:bodyPr/>
          <a:lstStyle/>
          <a:p>
            <a:pPr algn="just"/>
            <a:r>
              <a:rPr lang="en-US" b="1" dirty="0" smtClean="0">
                <a:latin typeface="Cambria" pitchFamily="18" charset="0"/>
                <a:ea typeface="Cambria" pitchFamily="18" charset="0"/>
              </a:rPr>
              <a:t>Specification of Tokens</a:t>
            </a:r>
          </a:p>
          <a:p>
            <a:pPr algn="just"/>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In compiler design, the </a:t>
            </a:r>
            <a:r>
              <a:rPr lang="en-US" b="1" dirty="0" smtClean="0">
                <a:latin typeface="Cambria" pitchFamily="18" charset="0"/>
                <a:ea typeface="Cambria" pitchFamily="18" charset="0"/>
              </a:rPr>
              <a:t>specification of tokens</a:t>
            </a:r>
            <a:r>
              <a:rPr lang="en-US" dirty="0" smtClean="0">
                <a:latin typeface="Cambria" pitchFamily="18" charset="0"/>
                <a:ea typeface="Cambria" pitchFamily="18" charset="0"/>
              </a:rPr>
              <a:t> defines the rules or criteria for recognizing different types of tokens within a given source code.</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solidFill>
                  <a:srgbClr val="FF0000"/>
                </a:solidFill>
                <a:latin typeface="Cambria" pitchFamily="18" charset="0"/>
                <a:ea typeface="Cambria" pitchFamily="18" charset="0"/>
              </a:rPr>
              <a:t>Tokens are significant instances of a sequence of characters that represent a unit in the grammar </a:t>
            </a:r>
            <a:r>
              <a:rPr lang="en-US" dirty="0" smtClean="0">
                <a:latin typeface="Cambria" pitchFamily="18" charset="0"/>
                <a:ea typeface="Cambria" pitchFamily="18" charset="0"/>
              </a:rPr>
              <a:t>of a programming language.</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The three main aspects of token specification are:</a:t>
            </a:r>
          </a:p>
          <a:p>
            <a:pPr lvl="1" algn="just">
              <a:buFont typeface="Arial" pitchFamily="34" charset="0"/>
              <a:buChar char="•"/>
            </a:pPr>
            <a:endParaRPr lang="en-US" dirty="0" smtClean="0">
              <a:latin typeface="Cambria" pitchFamily="18" charset="0"/>
              <a:ea typeface="Cambria" pitchFamily="18" charset="0"/>
            </a:endParaRPr>
          </a:p>
          <a:p>
            <a:pPr lvl="3" algn="just">
              <a:buFont typeface="Arial" pitchFamily="34" charset="0"/>
              <a:buChar char="•"/>
            </a:pPr>
            <a:r>
              <a:rPr lang="en-US" b="1" dirty="0" smtClean="0">
                <a:latin typeface="Cambria" pitchFamily="18" charset="0"/>
                <a:ea typeface="Cambria" pitchFamily="18" charset="0"/>
              </a:rPr>
              <a:t>Strings</a:t>
            </a:r>
            <a:r>
              <a:rPr lang="en-US" dirty="0" smtClean="0">
                <a:latin typeface="Cambria" pitchFamily="18" charset="0"/>
                <a:ea typeface="Cambria" pitchFamily="18" charset="0"/>
              </a:rPr>
              <a:t>: These are finite sets of symbols or characters. Symbols can be digits, alphabets, or other special characters. An </a:t>
            </a:r>
            <a:r>
              <a:rPr lang="en-US" b="1" dirty="0" smtClean="0">
                <a:latin typeface="Cambria" pitchFamily="18" charset="0"/>
                <a:ea typeface="Cambria" pitchFamily="18" charset="0"/>
              </a:rPr>
              <a:t>empty string</a:t>
            </a:r>
            <a:r>
              <a:rPr lang="en-US" dirty="0" smtClean="0">
                <a:latin typeface="Cambria" pitchFamily="18" charset="0"/>
                <a:ea typeface="Cambria" pitchFamily="18" charset="0"/>
              </a:rPr>
              <a:t> (denoted by ε) is also part of the specification.</a:t>
            </a:r>
          </a:p>
          <a:p>
            <a:pPr lvl="3" algn="just">
              <a:buFont typeface="Arial" pitchFamily="34" charset="0"/>
              <a:buChar char="•"/>
            </a:pPr>
            <a:endParaRPr lang="en-US" dirty="0" smtClean="0">
              <a:latin typeface="Cambria" pitchFamily="18" charset="0"/>
              <a:ea typeface="Cambria" pitchFamily="18" charset="0"/>
            </a:endParaRPr>
          </a:p>
          <a:p>
            <a:pPr lvl="3" algn="just">
              <a:buFont typeface="Arial" pitchFamily="34" charset="0"/>
              <a:buChar char="•"/>
            </a:pPr>
            <a:r>
              <a:rPr lang="en-US" b="1" dirty="0" smtClean="0">
                <a:latin typeface="Cambria" pitchFamily="18" charset="0"/>
                <a:ea typeface="Cambria" pitchFamily="18" charset="0"/>
              </a:rPr>
              <a:t>Language</a:t>
            </a:r>
            <a:r>
              <a:rPr lang="en-US" dirty="0" smtClean="0">
                <a:latin typeface="Cambria" pitchFamily="18" charset="0"/>
                <a:ea typeface="Cambria" pitchFamily="18" charset="0"/>
              </a:rPr>
              <a:t>: A language consists of a countable set of strings over a fixed alphabet. These strings form the valid constructs in the programming language.</a:t>
            </a:r>
          </a:p>
          <a:p>
            <a:pPr lvl="3" algn="just">
              <a:buFont typeface="Arial" pitchFamily="34" charset="0"/>
              <a:buChar char="•"/>
            </a:pPr>
            <a:endParaRPr lang="en-US" dirty="0" smtClean="0">
              <a:latin typeface="Cambria" pitchFamily="18" charset="0"/>
              <a:ea typeface="Cambria" pitchFamily="18" charset="0"/>
            </a:endParaRPr>
          </a:p>
          <a:p>
            <a:pPr lvl="3" algn="just">
              <a:buFont typeface="Arial" pitchFamily="34" charset="0"/>
              <a:buChar char="•"/>
            </a:pPr>
            <a:r>
              <a:rPr lang="en-US" b="1" dirty="0" smtClean="0">
                <a:latin typeface="Cambria" pitchFamily="18" charset="0"/>
                <a:ea typeface="Cambria" pitchFamily="18" charset="0"/>
              </a:rPr>
              <a:t>Regular Expressions</a:t>
            </a:r>
            <a:r>
              <a:rPr lang="en-US" dirty="0" smtClean="0">
                <a:latin typeface="Cambria" pitchFamily="18" charset="0"/>
                <a:ea typeface="Cambria" pitchFamily="18" charset="0"/>
              </a:rPr>
              <a:t>: Regular expressions are used to specify different patterns that form valid tokens. Although regular expressions may not cover all possible token patterns, they reveal various types of patterns that constitute tokens.</a:t>
            </a:r>
          </a:p>
        </p:txBody>
      </p:sp>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Optimizing Code</a:t>
            </a:r>
            <a:br>
              <a:rPr lang="en-US" b="1" dirty="0" smtClean="0"/>
            </a:br>
            <a:endParaRPr lang="en-US" dirty="0"/>
          </a:p>
        </p:txBody>
      </p:sp>
      <p:sp>
        <p:nvSpPr>
          <p:cNvPr id="3" name="Content Placeholder 2"/>
          <p:cNvSpPr>
            <a:spLocks noGrp="1"/>
          </p:cNvSpPr>
          <p:nvPr>
            <p:ph idx="1"/>
          </p:nvPr>
        </p:nvSpPr>
        <p:spPr/>
        <p:txBody>
          <a:bodyPr/>
          <a:lstStyle/>
          <a:p>
            <a:pPr algn="just" fontAlgn="base">
              <a:buFont typeface="Arial" pitchFamily="34" charset="0"/>
              <a:buChar char="•"/>
            </a:pPr>
            <a:r>
              <a:rPr lang="en-US" dirty="0" smtClean="0">
                <a:latin typeface="Cambria" pitchFamily="18" charset="0"/>
                <a:ea typeface="Cambria" pitchFamily="18" charset="0"/>
              </a:rPr>
              <a:t>Optimizing code is the process of </a:t>
            </a:r>
            <a:r>
              <a:rPr lang="en-US" dirty="0" smtClean="0">
                <a:solidFill>
                  <a:srgbClr val="FF0000"/>
                </a:solidFill>
                <a:latin typeface="Cambria" pitchFamily="18" charset="0"/>
                <a:ea typeface="Cambria" pitchFamily="18" charset="0"/>
              </a:rPr>
              <a:t>modifying a program’s source code in order to make it more efficient.</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Optimization can improve a program’s speed, memory usage, or other attributes. The optimization process often involves transforming the source code into a form that has fewer instructions and/or fewer data storage space than the original form. </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Optimizations may be performed by an automated compiler or interpreter (which transforms programs while they run), or manually by the programmer who wrote them; this distinction is important because different types of optimizations may be better suited for one type of system than another.</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931" y="1136168"/>
            <a:ext cx="8463776" cy="5242329"/>
          </a:xfrm>
        </p:spPr>
        <p:txBody>
          <a:bodyPr/>
          <a:lstStyle/>
          <a:p>
            <a:pPr algn="just"/>
            <a:r>
              <a:rPr lang="en-US" b="1" dirty="0" smtClean="0">
                <a:latin typeface="Cambria" pitchFamily="18" charset="0"/>
                <a:ea typeface="Cambria" pitchFamily="18" charset="0"/>
              </a:rPr>
              <a:t>Recognition of Tokens</a:t>
            </a:r>
          </a:p>
          <a:p>
            <a:pPr algn="just"/>
            <a:endParaRPr lang="en-US" dirty="0" smtClean="0">
              <a:latin typeface="Cambria" pitchFamily="18" charset="0"/>
              <a:ea typeface="Cambria" pitchFamily="18" charset="0"/>
            </a:endParaRPr>
          </a:p>
          <a:p>
            <a:pPr lvl="1" algn="just">
              <a:buFont typeface="Arial" pitchFamily="34" charset="0"/>
              <a:buChar char="•"/>
            </a:pPr>
            <a:r>
              <a:rPr lang="en-US" b="1" dirty="0" smtClean="0">
                <a:latin typeface="Cambria" pitchFamily="18" charset="0"/>
                <a:ea typeface="Cambria" pitchFamily="18" charset="0"/>
              </a:rPr>
              <a:t>Recognition of tokens</a:t>
            </a:r>
            <a:r>
              <a:rPr lang="en-US" dirty="0" smtClean="0">
                <a:latin typeface="Cambria" pitchFamily="18" charset="0"/>
                <a:ea typeface="Cambria" pitchFamily="18" charset="0"/>
              </a:rPr>
              <a:t> is a crucial step in the compilation process.</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It involves breaking down the source code into understandable parts, such as words and symbols (tokens).</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The </a:t>
            </a:r>
            <a:r>
              <a:rPr lang="en-US" b="1" dirty="0" smtClean="0">
                <a:latin typeface="Cambria" pitchFamily="18" charset="0"/>
                <a:ea typeface="Cambria" pitchFamily="18" charset="0"/>
              </a:rPr>
              <a:t>lexical analyzer</a:t>
            </a:r>
            <a:r>
              <a:rPr lang="en-US" dirty="0" smtClean="0">
                <a:latin typeface="Cambria" pitchFamily="18" charset="0"/>
                <a:ea typeface="Cambria" pitchFamily="18" charset="0"/>
              </a:rPr>
              <a:t> scans the entire source code and identifies each token one by one.</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Tokens obtained during lexical analysis are recognized by </a:t>
            </a:r>
            <a:r>
              <a:rPr lang="en-US" b="1" dirty="0" smtClean="0">
                <a:latin typeface="Cambria" pitchFamily="18" charset="0"/>
                <a:ea typeface="Cambria" pitchFamily="18" charset="0"/>
              </a:rPr>
              <a:t>finite automata</a:t>
            </a:r>
            <a:r>
              <a:rPr lang="en-US" dirty="0" smtClean="0">
                <a:latin typeface="Cambria" pitchFamily="18" charset="0"/>
                <a:ea typeface="Cambria" pitchFamily="18" charset="0"/>
              </a:rPr>
              <a:t> (usually implemented as scanners).</a:t>
            </a:r>
          </a:p>
          <a:p>
            <a:pPr lvl="1" algn="just">
              <a:buFont typeface="Arial" pitchFamily="34" charset="0"/>
              <a:buChar char="•"/>
            </a:pPr>
            <a:endParaRPr lang="en-US" dirty="0" smtClean="0">
              <a:latin typeface="Cambria" pitchFamily="18" charset="0"/>
              <a:ea typeface="Cambria" pitchFamily="18" charset="0"/>
            </a:endParaRPr>
          </a:p>
          <a:p>
            <a:pPr lvl="1" algn="just">
              <a:buFont typeface="Arial" pitchFamily="34" charset="0"/>
              <a:buChar char="•"/>
            </a:pPr>
            <a:r>
              <a:rPr lang="en-US" dirty="0" smtClean="0">
                <a:latin typeface="Cambria" pitchFamily="18" charset="0"/>
                <a:ea typeface="Cambria" pitchFamily="18" charset="0"/>
              </a:rPr>
              <a:t>This recognition helps the compiler understand the code’s structure and meaning, enabling further processing during parsing and semantic analysis.</a:t>
            </a:r>
          </a:p>
          <a:p>
            <a:pPr lvl="1" algn="just"/>
            <a:endParaRPr lang="en-US" dirty="0" smtClean="0">
              <a:latin typeface="Cambria" pitchFamily="18" charset="0"/>
              <a:ea typeface="Cambria" pitchFamily="18" charset="0"/>
            </a:endParaRPr>
          </a:p>
          <a:p>
            <a:pPr algn="just"/>
            <a:r>
              <a:rPr lang="en-US" dirty="0" smtClean="0">
                <a:latin typeface="Cambria" pitchFamily="18" charset="0"/>
                <a:ea typeface="Cambria" pitchFamily="18" charset="0"/>
              </a:rPr>
              <a:t>The </a:t>
            </a:r>
            <a:r>
              <a:rPr lang="en-US" b="1" dirty="0" smtClean="0">
                <a:latin typeface="Cambria" pitchFamily="18" charset="0"/>
                <a:ea typeface="Cambria" pitchFamily="18" charset="0"/>
              </a:rPr>
              <a:t>specification of tokens</a:t>
            </a:r>
            <a:r>
              <a:rPr lang="en-US" dirty="0" smtClean="0">
                <a:latin typeface="Cambria" pitchFamily="18" charset="0"/>
                <a:ea typeface="Cambria" pitchFamily="18" charset="0"/>
              </a:rPr>
              <a:t> defines the rules for valid tokens, and the </a:t>
            </a:r>
            <a:r>
              <a:rPr lang="en-US" b="1" dirty="0" smtClean="0">
                <a:latin typeface="Cambria" pitchFamily="18" charset="0"/>
                <a:ea typeface="Cambria" pitchFamily="18" charset="0"/>
              </a:rPr>
              <a:t>recognition of tokens</a:t>
            </a:r>
            <a:r>
              <a:rPr lang="en-US" dirty="0" smtClean="0">
                <a:latin typeface="Cambria" pitchFamily="18" charset="0"/>
                <a:ea typeface="Cambria" pitchFamily="18" charset="0"/>
              </a:rPr>
              <a:t> ensures that these tokens are correctly identified during lexical analysis. Together, they play a crucial role in building a robust compiler</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92" y="518927"/>
            <a:ext cx="8229240" cy="1144800"/>
          </a:xfrm>
        </p:spPr>
        <p:txBody>
          <a:bodyPr/>
          <a:lstStyle/>
          <a:p>
            <a:pPr algn="ctr"/>
            <a:r>
              <a:rPr lang="en-US" b="1" dirty="0" smtClean="0"/>
              <a:t>Generator grammars and semantic actions</a:t>
            </a:r>
            <a:br>
              <a:rPr lang="en-US" b="1" dirty="0" smtClean="0"/>
            </a:br>
            <a:endParaRPr lang="en-US" b="1" dirty="0"/>
          </a:p>
        </p:txBody>
      </p:sp>
      <p:sp>
        <p:nvSpPr>
          <p:cNvPr id="3" name="Content Placeholder 2"/>
          <p:cNvSpPr>
            <a:spLocks noGrp="1"/>
          </p:cNvSpPr>
          <p:nvPr>
            <p:ph idx="1"/>
          </p:nvPr>
        </p:nvSpPr>
        <p:spPr/>
        <p:txBody>
          <a:bodyPr/>
          <a:lstStyle/>
          <a:p>
            <a:pPr algn="just">
              <a:buFont typeface="Arial" pitchFamily="34" charset="0"/>
              <a:buChar char="•"/>
            </a:pPr>
            <a:r>
              <a:rPr lang="en-US" dirty="0" smtClean="0">
                <a:solidFill>
                  <a:srgbClr val="FF0000"/>
                </a:solidFill>
                <a:latin typeface="Cambria" pitchFamily="18" charset="0"/>
                <a:ea typeface="Cambria" pitchFamily="18" charset="0"/>
              </a:rPr>
              <a:t>Grammar is a set of rules that describes what can be said in a language</a:t>
            </a:r>
            <a:r>
              <a:rPr lang="en-US" dirty="0" smtClean="0">
                <a:latin typeface="Cambria" pitchFamily="18" charset="0"/>
                <a:ea typeface="Cambria" pitchFamily="18" charset="0"/>
              </a:rPr>
              <a:t>. These rules allow us to analyze our source programs into well-formed pieces, which we then use for semantic analysis or code generation purposes.</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solidFill>
                  <a:srgbClr val="FF0000"/>
                </a:solidFill>
                <a:latin typeface="Cambria" pitchFamily="18" charset="0"/>
                <a:ea typeface="Cambria" pitchFamily="18" charset="0"/>
              </a:rPr>
              <a:t>Syntactic analysis was performed on the abstract syntax </a:t>
            </a:r>
            <a:r>
              <a:rPr lang="en-US" dirty="0" smtClean="0">
                <a:latin typeface="Cambria" pitchFamily="18" charset="0"/>
                <a:ea typeface="Cambria" pitchFamily="18" charset="0"/>
              </a:rPr>
              <a:t>tree produced by parsing each source file into its corresponding intermediate representation (IR). </a:t>
            </a:r>
            <a:r>
              <a:rPr lang="en-US" dirty="0" smtClean="0">
                <a:solidFill>
                  <a:srgbClr val="FF0000"/>
                </a:solidFill>
                <a:latin typeface="Cambria" pitchFamily="18" charset="0"/>
                <a:ea typeface="Cambria" pitchFamily="18" charset="0"/>
              </a:rPr>
              <a:t>Semantic actions then took this IR and modified it in some way before producing another IR based on an application-specific </a:t>
            </a:r>
            <a:r>
              <a:rPr lang="en-US" dirty="0" smtClean="0">
                <a:latin typeface="Cambria" pitchFamily="18" charset="0"/>
                <a:ea typeface="Cambria" pitchFamily="18" charset="0"/>
              </a:rPr>
              <a:t>model of your target language’s semantics</a:t>
            </a:r>
            <a:endParaRPr lang="en-US" dirty="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Role of testing</a:t>
            </a:r>
            <a:br>
              <a:rPr lang="en-US" b="1" dirty="0" smtClean="0"/>
            </a:br>
            <a:endParaRPr lang="en-US" dirty="0"/>
          </a:p>
        </p:txBody>
      </p:sp>
      <p:sp>
        <p:nvSpPr>
          <p:cNvPr id="3" name="Content Placeholder 2"/>
          <p:cNvSpPr>
            <a:spLocks noGrp="1"/>
          </p:cNvSpPr>
          <p:nvPr>
            <p:ph idx="1"/>
          </p:nvPr>
        </p:nvSpPr>
        <p:spPr/>
        <p:txBody>
          <a:bodyPr/>
          <a:lstStyle/>
          <a:p>
            <a:pPr algn="just">
              <a:buFont typeface="Arial" pitchFamily="34" charset="0"/>
              <a:buChar char="•"/>
            </a:pPr>
            <a:r>
              <a:rPr lang="en-US" dirty="0" smtClean="0">
                <a:latin typeface="Cambria" pitchFamily="18" charset="0"/>
                <a:ea typeface="Cambria" pitchFamily="18" charset="0"/>
              </a:rPr>
              <a:t>Testing is important in compiler construction and testing helps to find bugs and improve the </a:t>
            </a:r>
            <a:r>
              <a:rPr lang="en-US" dirty="0" smtClean="0">
                <a:solidFill>
                  <a:srgbClr val="FF0000"/>
                </a:solidFill>
                <a:latin typeface="Cambria" pitchFamily="18" charset="0"/>
                <a:ea typeface="Cambria" pitchFamily="18" charset="0"/>
              </a:rPr>
              <a:t>quality of the compiler</a:t>
            </a:r>
            <a:r>
              <a:rPr lang="en-US" dirty="0" smtClean="0">
                <a:latin typeface="Cambria" pitchFamily="18" charset="0"/>
                <a:ea typeface="Cambria" pitchFamily="18" charset="0"/>
              </a:rPr>
              <a:t>.</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US" dirty="0" smtClean="0">
                <a:latin typeface="Cambria" pitchFamily="18" charset="0"/>
                <a:ea typeface="Cambria" pitchFamily="18" charset="0"/>
              </a:rPr>
              <a:t>Tools from software engineering: version control systems (</a:t>
            </a:r>
            <a:r>
              <a:rPr lang="en-US" dirty="0" err="1" smtClean="0">
                <a:latin typeface="Cambria" pitchFamily="18" charset="0"/>
                <a:ea typeface="Cambria" pitchFamily="18" charset="0"/>
                <a:hlinkClick r:id="rId2"/>
              </a:rPr>
              <a:t>Git</a:t>
            </a:r>
            <a:r>
              <a:rPr lang="en-US" dirty="0" smtClean="0">
                <a:latin typeface="Cambria" pitchFamily="18" charset="0"/>
                <a:ea typeface="Cambria" pitchFamily="18" charset="0"/>
              </a:rPr>
              <a:t>), continuous integration servers (Jenkins), and automatic theorem proving tools like HOL Light from Microsoft Research Center Cambridge in order to achieve high-quality standards for our final product: compilers for programming languages such as Java or C#/.NET Framework.</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754acbc1b1_0_90"/>
          <p:cNvSpPr txBox="1"/>
          <p:nvPr/>
        </p:nvSpPr>
        <p:spPr>
          <a:xfrm>
            <a:off x="591013" y="1371600"/>
            <a:ext cx="8051181" cy="37856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latin typeface="Cambria" pitchFamily="18" charset="0"/>
                <a:ea typeface="Cambria" pitchFamily="18" charset="0"/>
                <a:cs typeface="Times New Roman"/>
                <a:sym typeface="Times New Roman"/>
              </a:rPr>
              <a:t>COURSE </a:t>
            </a:r>
            <a:r>
              <a:rPr lang="en-US" sz="1800" b="1" dirty="0" smtClean="0">
                <a:latin typeface="Cambria" pitchFamily="18" charset="0"/>
                <a:ea typeface="Cambria" pitchFamily="18" charset="0"/>
                <a:cs typeface="Times New Roman"/>
                <a:sym typeface="Times New Roman"/>
              </a:rPr>
              <a:t>OUTCOMES</a:t>
            </a:r>
          </a:p>
          <a:p>
            <a:pPr marL="0" lvl="0" indent="0" algn="ctr" rtl="0">
              <a:spcBef>
                <a:spcPts val="0"/>
              </a:spcBef>
              <a:spcAft>
                <a:spcPts val="0"/>
              </a:spcAft>
              <a:buNone/>
            </a:pPr>
            <a:endParaRPr sz="1800" b="1">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1 Compare different language Processors and design Lexical Analyzer for a given </a:t>
            </a:r>
            <a:r>
              <a:rPr lang="en-US" sz="1800" dirty="0" smtClean="0">
                <a:latin typeface="Cambria" pitchFamily="18" charset="0"/>
                <a:ea typeface="Cambria" pitchFamily="18" charset="0"/>
                <a:cs typeface="Times New Roman"/>
                <a:sym typeface="Times New Roman"/>
              </a:rPr>
              <a:t>language.</a:t>
            </a:r>
          </a:p>
          <a:p>
            <a:pPr marL="0" lvl="0" indent="0" algn="just" rtl="0">
              <a:spcBef>
                <a:spcPts val="0"/>
              </a:spcBef>
              <a:spcAft>
                <a:spcPts val="0"/>
              </a:spcAft>
              <a:buNone/>
            </a:pP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2 Design Parser using top down and bottom up parsing techniques </a:t>
            </a:r>
            <a:endParaRPr lang="en-US" sz="1800" dirty="0" smtClean="0">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3 Generate Intermediate code for a given set of </a:t>
            </a:r>
            <a:r>
              <a:rPr lang="en-US" sz="1800" dirty="0" smtClean="0">
                <a:latin typeface="Cambria" pitchFamily="18" charset="0"/>
                <a:ea typeface="Cambria" pitchFamily="18" charset="0"/>
                <a:cs typeface="Times New Roman"/>
                <a:sym typeface="Times New Roman"/>
              </a:rPr>
              <a:t>instructions</a:t>
            </a:r>
          </a:p>
          <a:p>
            <a:pPr marL="0" lvl="0" indent="0" algn="just" rtl="0">
              <a:spcBef>
                <a:spcPts val="0"/>
              </a:spcBef>
              <a:spcAft>
                <a:spcPts val="0"/>
              </a:spcAft>
              <a:buNone/>
            </a:pP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4 Choose a data structures for symbol table organization and dynamic memory </a:t>
            </a:r>
            <a:r>
              <a:rPr lang="en-US" sz="1800" dirty="0" smtClean="0">
                <a:latin typeface="Cambria" pitchFamily="18" charset="0"/>
                <a:ea typeface="Cambria" pitchFamily="18" charset="0"/>
                <a:cs typeface="Times New Roman"/>
                <a:sym typeface="Times New Roman"/>
              </a:rPr>
              <a:t>management</a:t>
            </a:r>
          </a:p>
          <a:p>
            <a:pPr marL="0" lvl="0" indent="0" algn="just" rtl="0">
              <a:spcBef>
                <a:spcPts val="0"/>
              </a:spcBef>
              <a:spcAft>
                <a:spcPts val="0"/>
              </a:spcAft>
              <a:buNone/>
            </a:pP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5 Apply various code optimization techniques to generate efficient target code</a:t>
            </a:r>
            <a:endParaRPr sz="1800">
              <a:latin typeface="Cambria" pitchFamily="18" charset="0"/>
              <a:ea typeface="Cambria" pitchFamily="18" charset="0"/>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37" y="452020"/>
            <a:ext cx="8229240" cy="1144800"/>
          </a:xfrm>
        </p:spPr>
        <p:txBody>
          <a:bodyPr/>
          <a:lstStyle/>
          <a:p>
            <a:pPr algn="ctr"/>
            <a:r>
              <a:rPr lang="en-US" b="1" dirty="0" smtClean="0"/>
              <a:t>Applications of Compiler Technology</a:t>
            </a:r>
            <a:br>
              <a:rPr lang="en-US" b="1" dirty="0" smtClean="0"/>
            </a:br>
            <a:endParaRPr lang="en-US" dirty="0"/>
          </a:p>
        </p:txBody>
      </p:sp>
      <p:sp>
        <p:nvSpPr>
          <p:cNvPr id="3" name="Content Placeholder 2"/>
          <p:cNvSpPr>
            <a:spLocks noGrp="1"/>
          </p:cNvSpPr>
          <p:nvPr>
            <p:ph idx="1"/>
          </p:nvPr>
        </p:nvSpPr>
        <p:spPr>
          <a:xfrm>
            <a:off x="613318" y="1470705"/>
            <a:ext cx="8229240" cy="3977280"/>
          </a:xfrm>
        </p:spPr>
        <p:txBody>
          <a:bodyPr/>
          <a:lstStyle/>
          <a:p>
            <a:pPr marL="571500" indent="-342900" algn="just">
              <a:buAutoNum type="arabicPeriod"/>
            </a:pPr>
            <a:r>
              <a:rPr lang="en-US" sz="1600" dirty="0" smtClean="0">
                <a:latin typeface="Cambria" pitchFamily="18" charset="0"/>
                <a:ea typeface="Cambria" pitchFamily="18" charset="0"/>
              </a:rPr>
              <a:t>Implementation of High-level Programming</a:t>
            </a:r>
          </a:p>
          <a:p>
            <a:pPr marL="571500" indent="-342900" algn="just">
              <a:buAutoNum type="arabicPeriod"/>
            </a:pPr>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2. Optimization of computer architectures</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3. Design of new computer architectures</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4. Program Translations</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5. Software productivity tools</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6. Artificial Intelligence</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7.Gaming</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8.Security</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9. Embedded Systems</a:t>
            </a:r>
          </a:p>
          <a:p>
            <a:pPr algn="just"/>
            <a:endParaRPr lang="en-US" sz="1600" dirty="0" smtClean="0">
              <a:latin typeface="Cambria" pitchFamily="18" charset="0"/>
              <a:ea typeface="Cambria" pitchFamily="18" charset="0"/>
            </a:endParaRPr>
          </a:p>
          <a:p>
            <a:pPr algn="just"/>
            <a:r>
              <a:rPr lang="en-US" sz="1600" dirty="0" smtClean="0">
                <a:latin typeface="Cambria" pitchFamily="18" charset="0"/>
                <a:ea typeface="Cambria" pitchFamily="18" charset="0"/>
              </a:rPr>
              <a:t>10. High-Performance Computing</a:t>
            </a:r>
          </a:p>
          <a:p>
            <a:pPr algn="just"/>
            <a:endParaRPr lang="en-US" sz="1600" dirty="0">
              <a:latin typeface="Cambria" pitchFamily="18" charset="0"/>
              <a:ea typeface="Cambria" pitchFamily="18" charset="0"/>
            </a:endParaRPr>
          </a:p>
        </p:txBody>
      </p:sp>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292" y="1147320"/>
            <a:ext cx="8229240" cy="3977280"/>
          </a:xfrm>
        </p:spPr>
        <p:txBody>
          <a:bodyPr/>
          <a:lstStyle/>
          <a:p>
            <a:pPr algn="just" fontAlgn="base"/>
            <a:r>
              <a:rPr lang="en-US" b="1" dirty="0" smtClean="0">
                <a:latin typeface="Cambria" pitchFamily="18" charset="0"/>
                <a:ea typeface="Cambria" pitchFamily="18" charset="0"/>
              </a:rPr>
              <a:t> Implementation of High-level Programming</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i="1" dirty="0" smtClean="0">
                <a:latin typeface="Cambria" pitchFamily="18" charset="0"/>
                <a:ea typeface="Cambria" pitchFamily="18" charset="0"/>
              </a:rPr>
              <a:t>A high-level programming language defines a programming abstraction</a:t>
            </a:r>
            <a:r>
              <a:rPr lang="en-US" dirty="0" smtClean="0">
                <a:latin typeface="Cambria" pitchFamily="18" charset="0"/>
                <a:ea typeface="Cambria" pitchFamily="18" charset="0"/>
              </a:rPr>
              <a:t>: the programmer specifies an algorithm in the language, and the compiler must translate it to the target language.</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 Higher-level programming languages are sometimes easier to develop in, but they are inefficient, therefore the target applications run slower. Low-level language programmers have more control over their computations and, in principle, can design more efficient code.</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 Lower-level programs, on the other hand, are more difficult to build and much more difficult to maintain. They are </a:t>
            </a:r>
            <a:r>
              <a:rPr lang="en-US" dirty="0" smtClean="0">
                <a:solidFill>
                  <a:srgbClr val="FF0000"/>
                </a:solidFill>
                <a:latin typeface="Cambria" pitchFamily="18" charset="0"/>
                <a:ea typeface="Cambria" pitchFamily="18" charset="0"/>
              </a:rPr>
              <a:t>less portable, more prone to errors, and more complex to manage. Optimized compilers employ ways to improve the performance of generated code, compensating for the inefficiency of high-level abstractions.</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1496"/>
            <a:ext cx="8229240" cy="3977280"/>
          </a:xfrm>
        </p:spPr>
        <p:txBody>
          <a:bodyPr/>
          <a:lstStyle/>
          <a:p>
            <a:pPr algn="just" fontAlgn="base"/>
            <a:r>
              <a:rPr lang="en-US" b="1" dirty="0" smtClean="0">
                <a:latin typeface="Cambria" pitchFamily="18" charset="0"/>
                <a:ea typeface="Cambria" pitchFamily="18" charset="0"/>
              </a:rPr>
              <a:t>Optimization of computer architectures</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Aside from the rapid evolution of computer architectures, there is a never-ending demand for new compiler technology. Almost all high-performance computers leverage parallelism and memory hierarchies as essential methods.</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solidFill>
                  <a:srgbClr val="FF0000"/>
                </a:solidFill>
                <a:latin typeface="Cambria" pitchFamily="18" charset="0"/>
                <a:ea typeface="Cambria" pitchFamily="18" charset="0"/>
              </a:rPr>
              <a:t>Parallelism may be found at two levels: at the instruction level, where many operations are performed at the same time, and at the processor level, where distinct threads </a:t>
            </a:r>
            <a:r>
              <a:rPr lang="en-US" dirty="0" smtClean="0">
                <a:latin typeface="Cambria" pitchFamily="18" charset="0"/>
                <a:ea typeface="Cambria" pitchFamily="18" charset="0"/>
              </a:rPr>
              <a:t>of the same program are executed on different processors.</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Memory hierarchies address the fundamental problem of being able to produce either extremely fast storage or extremely huge storage, but not both.</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fontAlgn="base"/>
            <a:r>
              <a:rPr lang="en-US" b="1" dirty="0" smtClean="0">
                <a:latin typeface="Cambria" pitchFamily="18" charset="0"/>
                <a:ea typeface="Cambria" pitchFamily="18" charset="0"/>
              </a:rPr>
              <a:t>Design of new computer architectures</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In the early days of computer architecture design, compilers were created after the machines were built. That isn’t the case now. Because high-level programming is the norm, the performance of a computer system is determined not just by its sheer speed, but also by how well compilers can use its capabilities.</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Compilers </a:t>
            </a:r>
            <a:r>
              <a:rPr lang="en-US" dirty="0" smtClean="0">
                <a:solidFill>
                  <a:srgbClr val="FF0000"/>
                </a:solidFill>
                <a:latin typeface="Cambria" pitchFamily="18" charset="0"/>
                <a:ea typeface="Cambria" pitchFamily="18" charset="0"/>
              </a:rPr>
              <a:t>are created at the processor-design stage </a:t>
            </a:r>
            <a:r>
              <a:rPr lang="en-US" dirty="0" smtClean="0">
                <a:latin typeface="Cambria" pitchFamily="18" charset="0"/>
                <a:ea typeface="Cambria" pitchFamily="18" charset="0"/>
              </a:rPr>
              <a:t>of contemporary computer architecture development, and the resultant code is used to evaluate the proposed architectural features using simulators.</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805" y="1392646"/>
            <a:ext cx="8229240" cy="3977280"/>
          </a:xfrm>
        </p:spPr>
        <p:txBody>
          <a:bodyPr/>
          <a:lstStyle/>
          <a:p>
            <a:pPr algn="just" fontAlgn="base"/>
            <a:r>
              <a:rPr lang="en-US" b="1" dirty="0" smtClean="0">
                <a:latin typeface="Cambria" pitchFamily="18" charset="0"/>
                <a:ea typeface="Cambria" pitchFamily="18" charset="0"/>
              </a:rPr>
              <a:t>Program Translations</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The compilation is typically thought of as a </a:t>
            </a:r>
            <a:r>
              <a:rPr lang="en-US" dirty="0" smtClean="0">
                <a:solidFill>
                  <a:srgbClr val="FF0000"/>
                </a:solidFill>
                <a:latin typeface="Cambria" pitchFamily="18" charset="0"/>
                <a:ea typeface="Cambria" pitchFamily="18" charset="0"/>
              </a:rPr>
              <a:t>translation from a high-level language to the machine level</a:t>
            </a:r>
            <a:r>
              <a:rPr lang="en-US" dirty="0" smtClean="0">
                <a:latin typeface="Cambria" pitchFamily="18" charset="0"/>
                <a:ea typeface="Cambria" pitchFamily="18" charset="0"/>
              </a:rPr>
              <a:t>, but the same approach may be used to translate across several languages. The following are some of the most common applications of software translation technologies.</a:t>
            </a:r>
          </a:p>
          <a:p>
            <a:pPr algn="just" fontAlgn="base">
              <a:buFont typeface="Arial" pitchFamily="34" charset="0"/>
              <a:buChar char="•"/>
            </a:pPr>
            <a:endParaRPr lang="en-US" dirty="0" smtClean="0">
              <a:latin typeface="Cambria" pitchFamily="18" charset="0"/>
              <a:ea typeface="Cambria" pitchFamily="18" charset="0"/>
            </a:endParaRPr>
          </a:p>
          <a:p>
            <a:pPr lvl="1" algn="just" fontAlgn="base">
              <a:buFont typeface="Arial" pitchFamily="34" charset="0"/>
              <a:buChar char="•"/>
            </a:pPr>
            <a:r>
              <a:rPr lang="en-US" dirty="0" smtClean="0">
                <a:latin typeface="Cambria" pitchFamily="18" charset="0"/>
                <a:ea typeface="Cambria" pitchFamily="18" charset="0"/>
              </a:rPr>
              <a:t>Compiled Simulation</a:t>
            </a:r>
          </a:p>
          <a:p>
            <a:pPr lvl="1" algn="just" fontAlgn="base">
              <a:buFont typeface="Arial" pitchFamily="34" charset="0"/>
              <a:buChar char="•"/>
            </a:pPr>
            <a:endParaRPr lang="en-US" dirty="0" smtClean="0">
              <a:latin typeface="Cambria" pitchFamily="18" charset="0"/>
              <a:ea typeface="Cambria" pitchFamily="18" charset="0"/>
            </a:endParaRPr>
          </a:p>
          <a:p>
            <a:pPr lvl="1" algn="just" fontAlgn="base">
              <a:buFont typeface="Arial" pitchFamily="34" charset="0"/>
              <a:buChar char="•"/>
            </a:pPr>
            <a:r>
              <a:rPr lang="en-US" dirty="0" smtClean="0">
                <a:latin typeface="Cambria" pitchFamily="18" charset="0"/>
                <a:ea typeface="Cambria" pitchFamily="18" charset="0"/>
              </a:rPr>
              <a:t>Binary translation</a:t>
            </a:r>
          </a:p>
          <a:p>
            <a:pPr lvl="1" algn="just" fontAlgn="base">
              <a:buFont typeface="Arial" pitchFamily="34" charset="0"/>
              <a:buChar char="•"/>
            </a:pPr>
            <a:endParaRPr lang="en-US" dirty="0" smtClean="0">
              <a:latin typeface="Cambria" pitchFamily="18" charset="0"/>
              <a:ea typeface="Cambria" pitchFamily="18" charset="0"/>
            </a:endParaRPr>
          </a:p>
          <a:p>
            <a:pPr lvl="1" algn="just" fontAlgn="base">
              <a:buFont typeface="Arial" pitchFamily="34" charset="0"/>
              <a:buChar char="•"/>
            </a:pPr>
            <a:r>
              <a:rPr lang="en-US" dirty="0" smtClean="0">
                <a:latin typeface="Cambria" pitchFamily="18" charset="0"/>
                <a:ea typeface="Cambria" pitchFamily="18" charset="0"/>
              </a:rPr>
              <a:t>Hardware Syntheses</a:t>
            </a:r>
          </a:p>
          <a:p>
            <a:pPr lvl="1" algn="just" fontAlgn="base">
              <a:buFont typeface="Arial" pitchFamily="34" charset="0"/>
              <a:buChar char="•"/>
            </a:pPr>
            <a:endParaRPr lang="en-US" dirty="0" smtClean="0">
              <a:latin typeface="Cambria" pitchFamily="18" charset="0"/>
              <a:ea typeface="Cambria" pitchFamily="18" charset="0"/>
            </a:endParaRPr>
          </a:p>
          <a:p>
            <a:pPr lvl="1" algn="just" fontAlgn="base">
              <a:buFont typeface="Arial" pitchFamily="34" charset="0"/>
              <a:buChar char="•"/>
            </a:pPr>
            <a:r>
              <a:rPr lang="en-US" dirty="0" smtClean="0">
                <a:latin typeface="Cambria" pitchFamily="18" charset="0"/>
                <a:ea typeface="Cambria" pitchFamily="18" charset="0"/>
              </a:rPr>
              <a:t>Database Query Interpreters</a:t>
            </a:r>
          </a:p>
          <a:p>
            <a:pPr algn="just">
              <a:buFont typeface="Arial" pitchFamily="34" charset="0"/>
              <a:buChar char="•"/>
            </a:pPr>
            <a:endParaRPr lang="en-US" dirty="0">
              <a:latin typeface="Cambria" pitchFamily="18" charset="0"/>
              <a:ea typeface="Cambria" pitchFamily="18" charset="0"/>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8042"/>
            <a:ext cx="8229240" cy="3977280"/>
          </a:xfrm>
        </p:spPr>
        <p:txBody>
          <a:bodyPr/>
          <a:lstStyle/>
          <a:p>
            <a:pPr algn="just" fontAlgn="base"/>
            <a:r>
              <a:rPr lang="en-US" b="1" dirty="0" smtClean="0">
                <a:latin typeface="Cambria" pitchFamily="18" charset="0"/>
                <a:ea typeface="Cambria" pitchFamily="18" charset="0"/>
              </a:rPr>
              <a:t>Software productivity tools</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Programs are possibly the most complex technical objects ever created; they are made up of a plethora of little elements, each of which must be accurate before the program can function properly. </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As a result, software mistakes are common; errors can cause a system to crash, generate incorrect results, expose a system to security threats, or even cause catastrophic failures in key systems. </a:t>
            </a:r>
            <a:r>
              <a:rPr lang="en-US" dirty="0" smtClean="0">
                <a:solidFill>
                  <a:srgbClr val="FF0000"/>
                </a:solidFill>
                <a:latin typeface="Cambria" pitchFamily="18" charset="0"/>
                <a:ea typeface="Cambria" pitchFamily="18" charset="0"/>
              </a:rPr>
              <a:t>Testing is the most common method for discovering program flaws.</a:t>
            </a:r>
          </a:p>
          <a:p>
            <a:pPr algn="just" fontAlgn="base">
              <a:buFont typeface="Arial" pitchFamily="34" charset="0"/>
              <a:buChar char="•"/>
            </a:pPr>
            <a:endParaRPr lang="en-US"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A fascinating and interesting complementary option is the use of </a:t>
            </a:r>
            <a:r>
              <a:rPr lang="en-US" dirty="0" smtClean="0">
                <a:solidFill>
                  <a:srgbClr val="FF0000"/>
                </a:solidFill>
                <a:latin typeface="Cambria" pitchFamily="18" charset="0"/>
                <a:ea typeface="Cambria" pitchFamily="18" charset="0"/>
              </a:rPr>
              <a:t>data-flow analysis to statically discover problems</a:t>
            </a:r>
            <a:r>
              <a:rPr lang="en-US" dirty="0" smtClean="0">
                <a:latin typeface="Cambria" pitchFamily="18" charset="0"/>
                <a:ea typeface="Cambria" pitchFamily="18" charset="0"/>
              </a:rPr>
              <a:t> </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fontAlgn="base"/>
            <a:r>
              <a:rPr lang="en-US" b="1" dirty="0" smtClean="0">
                <a:latin typeface="Cambria" pitchFamily="18" charset="0"/>
                <a:ea typeface="Cambria" pitchFamily="18" charset="0"/>
              </a:rPr>
              <a:t> Artificial Intelligence:</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Compilers are used in the field of artificial intelligence (AI) to optimize and generate code for deep learning models, computer vision, natural language processing, and other AI applications. </a:t>
            </a:r>
            <a:r>
              <a:rPr lang="en-US" dirty="0" smtClean="0">
                <a:solidFill>
                  <a:srgbClr val="FF0000"/>
                </a:solidFill>
                <a:latin typeface="Cambria" pitchFamily="18" charset="0"/>
                <a:ea typeface="Cambria" pitchFamily="18" charset="0"/>
              </a:rPr>
              <a:t>AI compilers can optimize code for specific hardware architectures and can generate highly efficient code for AI workloads.</a:t>
            </a:r>
          </a:p>
          <a:p>
            <a:pPr algn="just" fontAlgn="base"/>
            <a:endParaRPr lang="en-US" dirty="0" smtClean="0">
              <a:latin typeface="Cambria" pitchFamily="18" charset="0"/>
              <a:ea typeface="Cambria" pitchFamily="18" charset="0"/>
            </a:endParaRPr>
          </a:p>
          <a:p>
            <a:pPr algn="just" fontAlgn="base"/>
            <a:r>
              <a:rPr lang="en-US" b="1" dirty="0" smtClean="0">
                <a:latin typeface="Cambria" pitchFamily="18" charset="0"/>
                <a:ea typeface="Cambria" pitchFamily="18" charset="0"/>
              </a:rPr>
              <a:t>Gaming: </a:t>
            </a:r>
          </a:p>
          <a:p>
            <a:pPr algn="just" fontAlgn="base">
              <a:buFont typeface="Arial" pitchFamily="34" charset="0"/>
              <a:buChar char="•"/>
            </a:pPr>
            <a:r>
              <a:rPr lang="en-US" dirty="0" smtClean="0">
                <a:latin typeface="Cambria" pitchFamily="18" charset="0"/>
                <a:ea typeface="Cambria" pitchFamily="18" charset="0"/>
              </a:rPr>
              <a:t>Game development often involves the use of compilers to generate code that runs on game consoles and PCs. Gaming compilers are optimized for performance, allowing game developers to create immersive, high-performance games.</a:t>
            </a:r>
          </a:p>
          <a:p>
            <a:pPr algn="just" fontAlgn="base"/>
            <a:endParaRPr lang="en-US" dirty="0" smtClean="0">
              <a:latin typeface="Cambria" pitchFamily="18" charset="0"/>
              <a:ea typeface="Cambria" pitchFamily="18" charset="0"/>
            </a:endParaRP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595" y="1080412"/>
            <a:ext cx="8229240" cy="3977280"/>
          </a:xfrm>
        </p:spPr>
        <p:txBody>
          <a:bodyPr/>
          <a:lstStyle/>
          <a:p>
            <a:pPr algn="just" fontAlgn="base"/>
            <a:r>
              <a:rPr lang="en-US" b="1" dirty="0" smtClean="0">
                <a:latin typeface="Cambria" pitchFamily="18" charset="0"/>
                <a:ea typeface="Cambria" pitchFamily="18" charset="0"/>
              </a:rPr>
              <a:t>Security: </a:t>
            </a:r>
          </a:p>
          <a:p>
            <a:pPr algn="just" fontAlgn="base"/>
            <a:endParaRPr lang="en-US" b="1" dirty="0" smtClean="0">
              <a:latin typeface="Cambria" pitchFamily="18" charset="0"/>
              <a:ea typeface="Cambria" pitchFamily="18" charset="0"/>
            </a:endParaRPr>
          </a:p>
          <a:p>
            <a:pPr algn="just" fontAlgn="base">
              <a:buFont typeface="Arial" pitchFamily="34" charset="0"/>
              <a:buChar char="•"/>
            </a:pPr>
            <a:r>
              <a:rPr lang="en-US" dirty="0" smtClean="0">
                <a:latin typeface="Cambria" pitchFamily="18" charset="0"/>
                <a:ea typeface="Cambria" pitchFamily="18" charset="0"/>
              </a:rPr>
              <a:t>Compilers are used in security applications to create code that is resistant to various forms of attacks, including buffer overflows, code injections, and other security vulnerabilities. Security compilers can generate code that is highly resistant to reverse engineering and tampering.</a:t>
            </a:r>
          </a:p>
          <a:p>
            <a:pPr algn="just" fontAlgn="base">
              <a:buFont typeface="Arial" pitchFamily="34" charset="0"/>
              <a:buChar char="•"/>
            </a:pPr>
            <a:endParaRPr lang="en-US" dirty="0" smtClean="0">
              <a:latin typeface="Cambria" pitchFamily="18" charset="0"/>
              <a:ea typeface="Cambria" pitchFamily="18" charset="0"/>
            </a:endParaRPr>
          </a:p>
          <a:p>
            <a:pPr algn="just" fontAlgn="base"/>
            <a:r>
              <a:rPr lang="en-US" b="1" dirty="0" smtClean="0">
                <a:latin typeface="Cambria" pitchFamily="18" charset="0"/>
                <a:ea typeface="Cambria" pitchFamily="18" charset="0"/>
              </a:rPr>
              <a:t>Embedded Systems: </a:t>
            </a:r>
          </a:p>
          <a:p>
            <a:pPr algn="just" fontAlgn="base">
              <a:buFont typeface="Arial" pitchFamily="34" charset="0"/>
              <a:buChar char="•"/>
            </a:pPr>
            <a:r>
              <a:rPr lang="en-US" dirty="0" smtClean="0">
                <a:latin typeface="Cambria" pitchFamily="18" charset="0"/>
                <a:ea typeface="Cambria" pitchFamily="18" charset="0"/>
              </a:rPr>
              <a:t>Embedded systems are computer systems that are designed to perform specific functions in various devices such as automobiles, medical equipment, and consumer electronics. Compilers are used to generate machine code that runs on these devices, ensuring efficient use of resources and optimal performance.</a:t>
            </a:r>
          </a:p>
          <a:p>
            <a:pPr algn="just" fontAlgn="base">
              <a:buFont typeface="Arial" pitchFamily="34" charset="0"/>
              <a:buChar char="•"/>
            </a:pPr>
            <a:endParaRPr lang="en-US" dirty="0" smtClean="0">
              <a:latin typeface="Cambria" pitchFamily="18" charset="0"/>
              <a:ea typeface="Cambria" pitchFamily="18" charset="0"/>
            </a:endParaRPr>
          </a:p>
          <a:p>
            <a:pPr algn="just" fontAlgn="base"/>
            <a:r>
              <a:rPr lang="en-US" b="1" dirty="0" smtClean="0">
                <a:latin typeface="Cambria" pitchFamily="18" charset="0"/>
                <a:ea typeface="Cambria" pitchFamily="18" charset="0"/>
              </a:rPr>
              <a:t>High-Performance Computing:</a:t>
            </a:r>
          </a:p>
          <a:p>
            <a:pPr algn="just" fontAlgn="base">
              <a:buFont typeface="Arial" pitchFamily="34" charset="0"/>
              <a:buChar char="•"/>
            </a:pPr>
            <a:r>
              <a:rPr lang="en-US" dirty="0" smtClean="0">
                <a:latin typeface="Cambria" pitchFamily="18" charset="0"/>
                <a:ea typeface="Cambria" pitchFamily="18" charset="0"/>
              </a:rPr>
              <a:t> Compilers are essential in the field of high-performance computing (HPC), which involves using supercomputers or clusters of computers to perform complex computations. HPC compilers are optimized for parallel processing and can generate highly efficient code for scientific simulations, data analysis, and other computationally intensive applications.</a:t>
            </a:r>
          </a:p>
          <a:p>
            <a:pPr algn="just"/>
            <a:endParaRPr lang="en-US" dirty="0">
              <a:latin typeface="Cambria" pitchFamily="18" charset="0"/>
              <a:ea typeface="Cambria" pitchFamily="18" charset="0"/>
            </a:endParaRPr>
          </a:p>
        </p:txBody>
      </p:sp>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3947F888-D4D6-45A6-A94B-4DA6E9467759}" type="slidenum">
              <a:rPr lang="en-US" smtClean="0"/>
              <a:pPr/>
              <a:t>28</a:t>
            </a:fld>
            <a:endParaRPr lang="en-US" smtClean="0"/>
          </a:p>
        </p:txBody>
      </p:sp>
      <p:pic>
        <p:nvPicPr>
          <p:cNvPr id="12291" name="object 2"/>
          <p:cNvPicPr>
            <a:picLocks noChangeAspect="1" noChangeArrowheads="1"/>
          </p:cNvPicPr>
          <p:nvPr/>
        </p:nvPicPr>
        <p:blipFill>
          <a:blip r:embed="rId2"/>
          <a:srcRect/>
          <a:stretch>
            <a:fillRect/>
          </a:stretch>
        </p:blipFill>
        <p:spPr bwMode="auto">
          <a:xfrm>
            <a:off x="1709738" y="747133"/>
            <a:ext cx="5668962" cy="5653668"/>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3ED9100D-5903-4F8F-ABFE-63DE1C8CA41D}" type="slidenum">
              <a:rPr lang="en-US" smtClean="0"/>
              <a:pPr/>
              <a:t>29</a:t>
            </a:fld>
            <a:endParaRPr lang="en-US" smtClean="0"/>
          </a:p>
        </p:txBody>
      </p:sp>
      <p:sp>
        <p:nvSpPr>
          <p:cNvPr id="13315" name="Content Placeholder 3"/>
          <p:cNvSpPr>
            <a:spLocks noGrp="1"/>
          </p:cNvSpPr>
          <p:nvPr>
            <p:ph idx="1"/>
          </p:nvPr>
        </p:nvSpPr>
        <p:spPr>
          <a:xfrm>
            <a:off x="602166" y="1314588"/>
            <a:ext cx="8229240" cy="3977280"/>
          </a:xfrm>
        </p:spPr>
        <p:txBody>
          <a:bodyPr/>
          <a:lstStyle/>
          <a:p>
            <a:pPr algn="just">
              <a:buFont typeface="Wingdings" pitchFamily="2" charset="2"/>
              <a:buNone/>
            </a:pPr>
            <a:r>
              <a:rPr lang="en-IN" sz="2400" b="1" dirty="0" smtClean="0">
                <a:latin typeface="Cambria" pitchFamily="18" charset="0"/>
                <a:ea typeface="Cambria" pitchFamily="18" charset="0"/>
                <a:cs typeface="Times New Roman" pitchFamily="18" charset="0"/>
              </a:rPr>
              <a:t>Phases of compiler</a:t>
            </a:r>
          </a:p>
          <a:p>
            <a:pPr algn="just">
              <a:buFont typeface="Wingdings" pitchFamily="2" charset="2"/>
              <a:buNone/>
            </a:pPr>
            <a:endParaRPr lang="en-US" sz="2400" dirty="0" smtClean="0">
              <a:latin typeface="Cambria" pitchFamily="18" charset="0"/>
              <a:ea typeface="Cambria" pitchFamily="18" charset="0"/>
              <a:cs typeface="Times New Roman" pitchFamily="18" charset="0"/>
            </a:endParaRPr>
          </a:p>
          <a:p>
            <a:pPr algn="just">
              <a:buFont typeface="Wingdings" pitchFamily="2" charset="2"/>
              <a:buNone/>
            </a:pPr>
            <a:r>
              <a:rPr lang="en-IN" sz="1800" dirty="0" smtClean="0">
                <a:latin typeface="Cambria" pitchFamily="18" charset="0"/>
                <a:ea typeface="Cambria" pitchFamily="18" charset="0"/>
                <a:cs typeface="Times New Roman" pitchFamily="18" charset="0"/>
              </a:rPr>
              <a:t>The compilation process contains the sequence of various phases. Each</a:t>
            </a:r>
          </a:p>
          <a:p>
            <a:pPr algn="just">
              <a:buFont typeface="Wingdings" pitchFamily="2" charset="2"/>
              <a:buNone/>
            </a:pPr>
            <a:r>
              <a:rPr lang="en-IN" sz="1800" dirty="0" smtClean="0">
                <a:latin typeface="Cambria" pitchFamily="18" charset="0"/>
                <a:ea typeface="Cambria" pitchFamily="18" charset="0"/>
                <a:cs typeface="Times New Roman" pitchFamily="18" charset="0"/>
              </a:rPr>
              <a:t>phase takes source program in one representation and produces output </a:t>
            </a:r>
          </a:p>
          <a:p>
            <a:pPr algn="just">
              <a:buFont typeface="Wingdings" pitchFamily="2" charset="2"/>
              <a:buNone/>
            </a:pPr>
            <a:r>
              <a:rPr lang="en-IN" sz="1800" dirty="0" smtClean="0">
                <a:latin typeface="Cambria" pitchFamily="18" charset="0"/>
                <a:ea typeface="Cambria" pitchFamily="18" charset="0"/>
                <a:cs typeface="Times New Roman" pitchFamily="18" charset="0"/>
              </a:rPr>
              <a:t>in another representation. Each phase takes input from its previous </a:t>
            </a:r>
          </a:p>
          <a:p>
            <a:pPr algn="just">
              <a:buFont typeface="Wingdings" pitchFamily="2" charset="2"/>
              <a:buNone/>
            </a:pPr>
            <a:r>
              <a:rPr lang="en-IN" sz="1800" dirty="0" smtClean="0">
                <a:latin typeface="Cambria" pitchFamily="18" charset="0"/>
                <a:ea typeface="Cambria" pitchFamily="18" charset="0"/>
                <a:cs typeface="Times New Roman" pitchFamily="18" charset="0"/>
              </a:rPr>
              <a:t>stage.</a:t>
            </a:r>
            <a:endParaRPr lang="en-US" sz="1800" dirty="0" smtClean="0">
              <a:latin typeface="Cambria" pitchFamily="18" charset="0"/>
              <a:ea typeface="Cambria" pitchFamily="18" charset="0"/>
              <a:cs typeface="Times New Roman" pitchFamily="18" charset="0"/>
            </a:endParaRPr>
          </a:p>
          <a:p>
            <a:pPr algn="just">
              <a:buFont typeface="Wingdings" pitchFamily="2" charset="2"/>
              <a:buNone/>
            </a:pPr>
            <a:endParaRPr lang="en-US" sz="2400" b="1" dirty="0" smtClean="0">
              <a:latin typeface="Cambria" pitchFamily="18" charset="0"/>
              <a:ea typeface="Cambria" pitchFamily="18" charset="0"/>
              <a:cs typeface="Times New Roman" pitchFamily="18" charset="0"/>
            </a:endParaRPr>
          </a:p>
          <a:p>
            <a:pPr algn="just">
              <a:buFont typeface="Wingdings" pitchFamily="2" charset="2"/>
              <a:buNone/>
            </a:pPr>
            <a:r>
              <a:rPr lang="en-US" sz="2000" b="1" dirty="0" smtClean="0">
                <a:latin typeface="Cambria" pitchFamily="18" charset="0"/>
                <a:ea typeface="Cambria" pitchFamily="18" charset="0"/>
                <a:cs typeface="Times New Roman" pitchFamily="18" charset="0"/>
              </a:rPr>
              <a:t>Lexical Analysis</a:t>
            </a:r>
          </a:p>
          <a:p>
            <a:pPr algn="just">
              <a:buFont typeface="Wingdings" pitchFamily="2" charset="2"/>
              <a:buNone/>
            </a:pPr>
            <a:endParaRPr lang="en-US" sz="2000" dirty="0" smtClean="0">
              <a:latin typeface="Cambria" pitchFamily="18" charset="0"/>
              <a:ea typeface="Cambria" pitchFamily="18" charset="0"/>
              <a:cs typeface="Times New Roman" pitchFamily="18" charset="0"/>
            </a:endParaRPr>
          </a:p>
          <a:p>
            <a:pPr algn="just">
              <a:buFont typeface="Wingdings" pitchFamily="2" charset="2"/>
              <a:buNone/>
            </a:pPr>
            <a:r>
              <a:rPr lang="en-US" sz="1800" dirty="0" smtClean="0">
                <a:latin typeface="Cambria" pitchFamily="18" charset="0"/>
                <a:ea typeface="Cambria" pitchFamily="18" charset="0"/>
                <a:cs typeface="Times New Roman" pitchFamily="18" charset="0"/>
              </a:rPr>
              <a:t>Lexical Analysis or Scanners reads the source program one character at </a:t>
            </a:r>
          </a:p>
          <a:p>
            <a:pPr algn="just">
              <a:buFont typeface="Wingdings" pitchFamily="2" charset="2"/>
              <a:buNone/>
            </a:pPr>
            <a:r>
              <a:rPr lang="en-US" sz="1800" dirty="0" smtClean="0">
                <a:latin typeface="Cambria" pitchFamily="18" charset="0"/>
                <a:ea typeface="Cambria" pitchFamily="18" charset="0"/>
                <a:cs typeface="Times New Roman" pitchFamily="18" charset="0"/>
              </a:rPr>
              <a:t>a time, carving the  source program into a sequence of automatic units </a:t>
            </a:r>
          </a:p>
          <a:p>
            <a:pPr algn="just">
              <a:buFont typeface="Wingdings" pitchFamily="2" charset="2"/>
              <a:buNone/>
            </a:pPr>
            <a:r>
              <a:rPr lang="en-US" sz="1800" dirty="0" smtClean="0">
                <a:latin typeface="Cambria" pitchFamily="18" charset="0"/>
                <a:ea typeface="Cambria" pitchFamily="18" charset="0"/>
                <a:cs typeface="Times New Roman" pitchFamily="18" charset="0"/>
              </a:rPr>
              <a:t>called </a:t>
            </a:r>
            <a:r>
              <a:rPr lang="en-US" sz="1800" b="1" dirty="0" smtClean="0">
                <a:latin typeface="Cambria" pitchFamily="18" charset="0"/>
                <a:ea typeface="Cambria" pitchFamily="18" charset="0"/>
                <a:cs typeface="Times New Roman" pitchFamily="18" charset="0"/>
              </a:rPr>
              <a:t>tokens.</a:t>
            </a:r>
            <a:endParaRPr lang="en-US" sz="1800" dirty="0" smtClean="0">
              <a:latin typeface="Cambria" pitchFamily="18" charset="0"/>
              <a:ea typeface="Cambria" pitchFamily="18" charset="0"/>
              <a:cs typeface="Times New Roman" pitchFamily="18" charset="0"/>
            </a:endParaRPr>
          </a:p>
          <a:p>
            <a:pPr algn="just"/>
            <a:endParaRPr lang="en-US" sz="2000" dirty="0" smtClean="0">
              <a:latin typeface="Cambria" pitchFamily="18" charset="0"/>
              <a:ea typeface="Cambria" pitchFamily="18" charset="0"/>
            </a:endParaRPr>
          </a:p>
          <a:p>
            <a:pPr algn="just"/>
            <a:endParaRPr lang="en-US" sz="2400" dirty="0" smtClean="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754acbc1b1_0_64"/>
          <p:cNvSpPr txBox="1"/>
          <p:nvPr/>
        </p:nvSpPr>
        <p:spPr>
          <a:xfrm>
            <a:off x="156118" y="210057"/>
            <a:ext cx="8831766" cy="664794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UNIT-I</a:t>
            </a:r>
            <a:endParaRPr b="1">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Introduction: </a:t>
            </a:r>
            <a:r>
              <a:rPr lang="en-US" dirty="0">
                <a:latin typeface="Cambria" pitchFamily="18" charset="0"/>
                <a:ea typeface="Cambria" pitchFamily="18" charset="0"/>
                <a:cs typeface="Times New Roman"/>
                <a:sym typeface="Times New Roman"/>
              </a:rPr>
              <a:t>Language Processors, The structure of the compiler,</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The science of building compiler.</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Lexical analysis</a:t>
            </a:r>
            <a:r>
              <a:rPr lang="en-US" dirty="0">
                <a:latin typeface="Cambria" pitchFamily="18" charset="0"/>
                <a:ea typeface="Cambria" pitchFamily="18" charset="0"/>
                <a:cs typeface="Times New Roman"/>
                <a:sym typeface="Times New Roman"/>
              </a:rPr>
              <a:t>: The role of Lexical Analyzer, Input Buffering,</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Specification of Tokens. Recognition of Tokens, The Lexical-Analyzer</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Generator LEX.</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UNIT-II</a:t>
            </a:r>
            <a:endParaRPr b="1">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Syntax Analysis:</a:t>
            </a:r>
            <a:r>
              <a:rPr lang="en-US" dirty="0">
                <a:latin typeface="Cambria" pitchFamily="18" charset="0"/>
                <a:ea typeface="Cambria" pitchFamily="18" charset="0"/>
                <a:cs typeface="Times New Roman"/>
                <a:sym typeface="Times New Roman"/>
              </a:rPr>
              <a:t> Introduction, Context free grammars, Writing a</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grammar, Top-Down parsing- Bottom-Up parsing, More powerful LR</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parsers, Using ambiguous grammars, Parser Generators .UNIT-III</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b="1" dirty="0">
                <a:latin typeface="Cambria" pitchFamily="18" charset="0"/>
                <a:ea typeface="Cambria" pitchFamily="18" charset="0"/>
                <a:cs typeface="Times New Roman"/>
                <a:sym typeface="Times New Roman"/>
              </a:rPr>
              <a:t>Syntax Directed Translation:</a:t>
            </a:r>
            <a:r>
              <a:rPr lang="en-US" dirty="0">
                <a:latin typeface="Cambria" pitchFamily="18" charset="0"/>
                <a:ea typeface="Cambria" pitchFamily="18" charset="0"/>
                <a:cs typeface="Times New Roman"/>
                <a:sym typeface="Times New Roman"/>
              </a:rPr>
              <a:t> Syntax Directed Definitions,</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Evaluation Orders for SDDs, Applications of Syntax Directed</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Translation.</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I</a:t>
            </a:r>
            <a:r>
              <a:rPr lang="en-US" b="1" dirty="0">
                <a:latin typeface="Cambria" pitchFamily="18" charset="0"/>
                <a:ea typeface="Cambria" pitchFamily="18" charset="0"/>
                <a:cs typeface="Times New Roman"/>
                <a:sym typeface="Times New Roman"/>
              </a:rPr>
              <a:t>ntermediate code generation: </a:t>
            </a:r>
            <a:r>
              <a:rPr lang="en-US" dirty="0">
                <a:latin typeface="Cambria" pitchFamily="18" charset="0"/>
                <a:ea typeface="Cambria" pitchFamily="18" charset="0"/>
                <a:cs typeface="Times New Roman"/>
                <a:sym typeface="Times New Roman"/>
              </a:rPr>
              <a:t>Introduction, Variants of syntax</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trees, Three-Address Code, Types and Declarations, Translation of</a:t>
            </a: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dirty="0">
                <a:latin typeface="Cambria" pitchFamily="18" charset="0"/>
                <a:ea typeface="Cambria" pitchFamily="18" charset="0"/>
                <a:cs typeface="Times New Roman"/>
                <a:sym typeface="Times New Roman"/>
              </a:rPr>
              <a:t>Expressions, Type Checking. Control Flow</a:t>
            </a:r>
            <a:r>
              <a:rPr lang="en-US" dirty="0" smtClean="0">
                <a:latin typeface="Cambria" pitchFamily="18" charset="0"/>
                <a:ea typeface="Cambria" pitchFamily="18" charset="0"/>
                <a:cs typeface="Times New Roman"/>
                <a:sym typeface="Times New Roman"/>
              </a:rPr>
              <a:t>.</a:t>
            </a:r>
          </a:p>
          <a:p>
            <a:pPr lvl="0" algn="just"/>
            <a:r>
              <a:rPr lang="en-US" b="1" dirty="0" smtClean="0">
                <a:solidFill>
                  <a:schemeClr val="dk1"/>
                </a:solidFill>
                <a:latin typeface="Times New Roman"/>
                <a:ea typeface="Times New Roman"/>
                <a:cs typeface="Times New Roman"/>
                <a:sym typeface="Times New Roman"/>
              </a:rPr>
              <a:t>UNIT-IV</a:t>
            </a:r>
          </a:p>
          <a:p>
            <a:pPr lvl="0" algn="just"/>
            <a:r>
              <a:rPr lang="en-US" b="1" dirty="0" smtClean="0">
                <a:solidFill>
                  <a:schemeClr val="dk1"/>
                </a:solidFill>
                <a:latin typeface="Times New Roman"/>
                <a:ea typeface="Times New Roman"/>
                <a:cs typeface="Times New Roman"/>
                <a:sym typeface="Times New Roman"/>
              </a:rPr>
              <a:t>Run-time Environments:</a:t>
            </a:r>
            <a:r>
              <a:rPr lang="en-US" dirty="0" smtClean="0">
                <a:solidFill>
                  <a:schemeClr val="dk1"/>
                </a:solidFill>
                <a:latin typeface="Times New Roman"/>
                <a:ea typeface="Times New Roman"/>
                <a:cs typeface="Times New Roman"/>
                <a:sym typeface="Times New Roman"/>
              </a:rPr>
              <a:t> Storage Organization, Stack Allocation of Space, Access to Non local Data on the Stack. Heap Management, Introduction to Garbage Collection</a:t>
            </a:r>
          </a:p>
          <a:p>
            <a:pPr lvl="0" algn="just"/>
            <a:r>
              <a:rPr lang="en-US" b="1" dirty="0" smtClean="0">
                <a:solidFill>
                  <a:schemeClr val="dk1"/>
                </a:solidFill>
                <a:latin typeface="Times New Roman"/>
                <a:ea typeface="Times New Roman"/>
                <a:cs typeface="Times New Roman"/>
                <a:sym typeface="Times New Roman"/>
              </a:rPr>
              <a:t>Symbol Table Organization</a:t>
            </a:r>
            <a:r>
              <a:rPr lang="en-US" dirty="0" smtClean="0">
                <a:solidFill>
                  <a:schemeClr val="dk1"/>
                </a:solidFill>
                <a:latin typeface="Times New Roman"/>
                <a:ea typeface="Times New Roman"/>
                <a:cs typeface="Times New Roman"/>
                <a:sym typeface="Times New Roman"/>
              </a:rPr>
              <a:t>: Structure of Symbol table, Symbol</a:t>
            </a:r>
          </a:p>
          <a:p>
            <a:pPr lvl="0" algn="just"/>
            <a:r>
              <a:rPr lang="en-US" dirty="0" smtClean="0">
                <a:solidFill>
                  <a:schemeClr val="dk1"/>
                </a:solidFill>
                <a:latin typeface="Times New Roman"/>
                <a:ea typeface="Times New Roman"/>
                <a:cs typeface="Times New Roman"/>
                <a:sym typeface="Times New Roman"/>
              </a:rPr>
              <a:t>Table organization for Block Structured and non block Structure</a:t>
            </a:r>
          </a:p>
          <a:p>
            <a:pPr lvl="0" algn="just"/>
            <a:r>
              <a:rPr lang="en-US" dirty="0" smtClean="0">
                <a:solidFill>
                  <a:schemeClr val="dk1"/>
                </a:solidFill>
                <a:latin typeface="Times New Roman"/>
                <a:ea typeface="Times New Roman"/>
                <a:cs typeface="Times New Roman"/>
                <a:sym typeface="Times New Roman"/>
              </a:rPr>
              <a:t>languages, Data Structures of symbol Table.</a:t>
            </a:r>
          </a:p>
          <a:p>
            <a:pPr lvl="0" algn="just"/>
            <a:r>
              <a:rPr lang="en-US" b="1" dirty="0" smtClean="0">
                <a:solidFill>
                  <a:schemeClr val="dk1"/>
                </a:solidFill>
                <a:latin typeface="Times New Roman"/>
                <a:ea typeface="Times New Roman"/>
                <a:cs typeface="Times New Roman"/>
                <a:sym typeface="Times New Roman"/>
              </a:rPr>
              <a:t>UNIT-V</a:t>
            </a:r>
          </a:p>
          <a:p>
            <a:pPr lvl="0" algn="just"/>
            <a:r>
              <a:rPr lang="en-US" b="1" dirty="0" smtClean="0">
                <a:solidFill>
                  <a:schemeClr val="dk1"/>
                </a:solidFill>
                <a:latin typeface="Times New Roman"/>
                <a:ea typeface="Times New Roman"/>
                <a:cs typeface="Times New Roman"/>
                <a:sym typeface="Times New Roman"/>
              </a:rPr>
              <a:t>Code Generation:</a:t>
            </a:r>
            <a:r>
              <a:rPr lang="en-US" dirty="0" smtClean="0">
                <a:solidFill>
                  <a:schemeClr val="dk1"/>
                </a:solidFill>
                <a:latin typeface="Times New Roman"/>
                <a:ea typeface="Times New Roman"/>
                <a:cs typeface="Times New Roman"/>
                <a:sym typeface="Times New Roman"/>
              </a:rPr>
              <a:t> Issues in the Design of a Code Generator, The</a:t>
            </a:r>
          </a:p>
          <a:p>
            <a:pPr lvl="0" algn="just"/>
            <a:r>
              <a:rPr lang="en-US" dirty="0" smtClean="0">
                <a:solidFill>
                  <a:schemeClr val="dk1"/>
                </a:solidFill>
                <a:latin typeface="Times New Roman"/>
                <a:ea typeface="Times New Roman"/>
                <a:cs typeface="Times New Roman"/>
                <a:sym typeface="Times New Roman"/>
              </a:rPr>
              <a:t>Target Language, Addresses in the Target Code Basic Blocks and Flow Graphs.</a:t>
            </a:r>
          </a:p>
          <a:p>
            <a:pPr lvl="0" algn="just"/>
            <a:r>
              <a:rPr lang="en-US" b="1" dirty="0" smtClean="0">
                <a:solidFill>
                  <a:schemeClr val="dk1"/>
                </a:solidFill>
                <a:latin typeface="Times New Roman"/>
                <a:ea typeface="Times New Roman"/>
                <a:cs typeface="Times New Roman"/>
                <a:sym typeface="Times New Roman"/>
              </a:rPr>
              <a:t>Code Optimization: </a:t>
            </a:r>
            <a:r>
              <a:rPr lang="en-US" dirty="0" smtClean="0">
                <a:solidFill>
                  <a:schemeClr val="dk1"/>
                </a:solidFill>
                <a:latin typeface="Times New Roman"/>
                <a:ea typeface="Times New Roman"/>
                <a:cs typeface="Times New Roman"/>
                <a:sym typeface="Times New Roman"/>
              </a:rPr>
              <a:t>Optimization of Basic Blocks. Peephole</a:t>
            </a:r>
          </a:p>
          <a:p>
            <a:pPr lvl="0" algn="just"/>
            <a:r>
              <a:rPr lang="en-US" dirty="0" smtClean="0">
                <a:solidFill>
                  <a:schemeClr val="dk1"/>
                </a:solidFill>
                <a:latin typeface="Times New Roman"/>
                <a:ea typeface="Times New Roman"/>
                <a:cs typeface="Times New Roman"/>
                <a:sym typeface="Times New Roman"/>
              </a:rPr>
              <a:t>Optimization, Register Allocation and Assignment, Machine</a:t>
            </a:r>
          </a:p>
          <a:p>
            <a:pPr lvl="0" algn="just"/>
            <a:r>
              <a:rPr lang="en-US" dirty="0" smtClean="0">
                <a:solidFill>
                  <a:schemeClr val="dk1"/>
                </a:solidFill>
                <a:latin typeface="Times New Roman"/>
                <a:ea typeface="Times New Roman"/>
                <a:cs typeface="Times New Roman"/>
                <a:sym typeface="Times New Roman"/>
              </a:rPr>
              <a:t>Independent Optimizations – The Principal Sources of Optimizations, Introduction to data flow analysis.</a:t>
            </a:r>
          </a:p>
          <a:p>
            <a:pPr marL="0" lvl="0" indent="0" algn="just" rtl="0">
              <a:spcBef>
                <a:spcPts val="0"/>
              </a:spcBef>
              <a:spcAft>
                <a:spcPts val="0"/>
              </a:spcAft>
              <a:buNone/>
            </a:pP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a:latin typeface="Cambria" pitchFamily="18" charset="0"/>
              <a:ea typeface="Cambria" pitchFamily="18" charset="0"/>
              <a:cs typeface="Times New Roman"/>
              <a:sym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5491F2D0-C247-4B8A-AEE6-E5BAC9E60169}" type="slidenum">
              <a:rPr lang="en-US" smtClean="0"/>
              <a:pPr/>
              <a:t>30</a:t>
            </a:fld>
            <a:endParaRPr lang="en-US" smtClean="0"/>
          </a:p>
        </p:txBody>
      </p:sp>
      <p:pic>
        <p:nvPicPr>
          <p:cNvPr id="14339" name="Picture 2"/>
          <p:cNvPicPr>
            <a:picLocks noChangeAspect="1" noChangeArrowheads="1"/>
          </p:cNvPicPr>
          <p:nvPr/>
        </p:nvPicPr>
        <p:blipFill>
          <a:blip r:embed="rId2"/>
          <a:srcRect/>
          <a:stretch>
            <a:fillRect/>
          </a:stretch>
        </p:blipFill>
        <p:spPr bwMode="auto">
          <a:xfrm>
            <a:off x="576147" y="1235927"/>
            <a:ext cx="7667625" cy="2590800"/>
          </a:xfrm>
          <a:prstGeom prst="rect">
            <a:avLst/>
          </a:prstGeom>
          <a:noFill/>
          <a:ln w="9525">
            <a:noFill/>
            <a:miter lim="800000"/>
            <a:headEnd/>
            <a:tailEnd/>
          </a:ln>
        </p:spPr>
      </p:pic>
      <p:pic>
        <p:nvPicPr>
          <p:cNvPr id="14340" name="Picture 3"/>
          <p:cNvPicPr>
            <a:picLocks noGrp="1" noChangeAspect="1" noChangeArrowheads="1"/>
          </p:cNvPicPr>
          <p:nvPr>
            <p:ph idx="1"/>
          </p:nvPr>
        </p:nvPicPr>
        <p:blipFill>
          <a:blip r:embed="rId3"/>
          <a:srcRect/>
          <a:stretch>
            <a:fillRect/>
          </a:stretch>
        </p:blipFill>
        <p:spPr>
          <a:xfrm>
            <a:off x="674649" y="3818828"/>
            <a:ext cx="7648575" cy="2686050"/>
          </a:xfrm>
          <a:noFill/>
        </p:spPr>
      </p:pic>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40EC56D3-998A-49FA-B55C-12110B555553}" type="slidenum">
              <a:rPr lang="en-US" smtClean="0"/>
              <a:pPr/>
              <a:t>31</a:t>
            </a:fld>
            <a:endParaRPr lang="en-US" smtClean="0"/>
          </a:p>
        </p:txBody>
      </p:sp>
      <p:sp>
        <p:nvSpPr>
          <p:cNvPr id="15363" name="Content Placeholder 3"/>
          <p:cNvSpPr>
            <a:spLocks noGrp="1"/>
          </p:cNvSpPr>
          <p:nvPr>
            <p:ph idx="1"/>
          </p:nvPr>
        </p:nvSpPr>
        <p:spPr>
          <a:xfrm>
            <a:off x="434898" y="1426101"/>
            <a:ext cx="8229240" cy="3977280"/>
          </a:xfrm>
        </p:spPr>
        <p:txBody>
          <a:bodyPr/>
          <a:lstStyle/>
          <a:p>
            <a:pPr algn="just"/>
            <a:r>
              <a:rPr lang="en-US" sz="2000" b="1" dirty="0" smtClean="0">
                <a:latin typeface="Cambria" pitchFamily="18" charset="0"/>
                <a:ea typeface="Cambria" pitchFamily="18" charset="0"/>
                <a:cs typeface="Times New Roman" pitchFamily="18" charset="0"/>
              </a:rPr>
              <a:t>Syntax Analysis </a:t>
            </a:r>
          </a:p>
          <a:p>
            <a:pPr algn="just"/>
            <a:endParaRPr lang="en-US" sz="2000" b="1" dirty="0" smtClean="0">
              <a:latin typeface="Cambria" pitchFamily="18" charset="0"/>
              <a:ea typeface="Cambria" pitchFamily="18" charset="0"/>
              <a:cs typeface="Times New Roman" pitchFamily="18" charset="0"/>
            </a:endParaRPr>
          </a:p>
          <a:p>
            <a:pPr algn="just">
              <a:buFont typeface="Wingdings" pitchFamily="2" charset="2"/>
              <a:buNone/>
            </a:pPr>
            <a:r>
              <a:rPr lang="en-US" sz="2400" b="1" dirty="0" smtClean="0">
                <a:latin typeface="Cambria" pitchFamily="18" charset="0"/>
                <a:ea typeface="Cambria" pitchFamily="18" charset="0"/>
                <a:cs typeface="Times New Roman" pitchFamily="18" charset="0"/>
              </a:rPr>
              <a:t>	</a:t>
            </a:r>
            <a:r>
              <a:rPr lang="en-US" sz="1800" dirty="0" smtClean="0">
                <a:latin typeface="Cambria" pitchFamily="18" charset="0"/>
                <a:ea typeface="Cambria" pitchFamily="18" charset="0"/>
                <a:cs typeface="Times New Roman" pitchFamily="18" charset="0"/>
              </a:rPr>
              <a:t>The second stage of translation is called syntax analysis or parsing. In this phase  expressions, statements, declarations etc… are identified by using the results of lexical  analysis. Syntax analysis is aided by using techniques based on formal grammar of the  programming language.</a:t>
            </a:r>
          </a:p>
          <a:p>
            <a:pPr algn="just">
              <a:buFont typeface="Wingdings" pitchFamily="2" charset="2"/>
              <a:buNone/>
            </a:pPr>
            <a:endParaRPr lang="en-US" sz="2400" dirty="0" smtClean="0">
              <a:latin typeface="Cambria" pitchFamily="18" charset="0"/>
              <a:ea typeface="Cambria" pitchFamily="18" charset="0"/>
              <a:cs typeface="Times New Roman" pitchFamily="18" charset="0"/>
            </a:endParaRPr>
          </a:p>
          <a:p>
            <a:pPr algn="just"/>
            <a:r>
              <a:rPr lang="en-US" sz="2000" b="1" dirty="0" smtClean="0">
                <a:latin typeface="Cambria" pitchFamily="18" charset="0"/>
                <a:ea typeface="Cambria" pitchFamily="18" charset="0"/>
                <a:cs typeface="Times New Roman" pitchFamily="18" charset="0"/>
              </a:rPr>
              <a:t>Semantic Analysis</a:t>
            </a:r>
          </a:p>
          <a:p>
            <a:pPr algn="just"/>
            <a:endParaRPr lang="en-US" sz="2000" b="1" dirty="0" smtClean="0">
              <a:latin typeface="Cambria" pitchFamily="18" charset="0"/>
              <a:ea typeface="Cambria" pitchFamily="18" charset="0"/>
              <a:cs typeface="Times New Roman" pitchFamily="18" charset="0"/>
            </a:endParaRPr>
          </a:p>
          <a:p>
            <a:pPr algn="just">
              <a:buFont typeface="Wingdings" pitchFamily="2" charset="2"/>
              <a:buNone/>
            </a:pPr>
            <a:r>
              <a:rPr lang="en-US" sz="2400" dirty="0" smtClean="0">
                <a:latin typeface="Cambria" pitchFamily="18" charset="0"/>
                <a:ea typeface="Cambria" pitchFamily="18" charset="0"/>
                <a:cs typeface="Times New Roman" pitchFamily="18" charset="0"/>
              </a:rPr>
              <a:t>	</a:t>
            </a:r>
            <a:r>
              <a:rPr lang="en-US" sz="1800" dirty="0" smtClean="0">
                <a:latin typeface="Cambria" pitchFamily="18" charset="0"/>
                <a:ea typeface="Cambria" pitchFamily="18" charset="0"/>
                <a:cs typeface="Times New Roman" pitchFamily="18" charset="0"/>
              </a:rPr>
              <a:t>Semantic analysis checks whether the parse tree constructed follows the rules of language The semantic analyzer produces an annotated syntax tree as an output.</a:t>
            </a:r>
          </a:p>
          <a:p>
            <a:pPr algn="just">
              <a:buFont typeface="Wingdings" pitchFamily="2" charset="2"/>
              <a:buNone/>
            </a:pPr>
            <a:endParaRPr lang="en-US" sz="2400" dirty="0" smtClean="0">
              <a:latin typeface="Cambria" pitchFamily="18" charset="0"/>
              <a:ea typeface="Cambria" pitchFamily="18" charset="0"/>
              <a:cs typeface="Times New Roman" pitchFamily="18" charset="0"/>
            </a:endParaRPr>
          </a:p>
          <a:p>
            <a:pPr algn="just">
              <a:buFont typeface="Wingdings" pitchFamily="2" charset="2"/>
              <a:buNone/>
            </a:pPr>
            <a:endParaRPr lang="en-US" sz="2400" dirty="0" smtClean="0">
              <a:latin typeface="Cambria" pitchFamily="18" charset="0"/>
              <a:ea typeface="Cambria" pitchFamily="18" charset="0"/>
            </a:endParaRPr>
          </a:p>
          <a:p>
            <a:pPr algn="just">
              <a:buFont typeface="Wingdings" pitchFamily="2" charset="2"/>
              <a:buNone/>
            </a:pPr>
            <a:endParaRPr lang="en-US" sz="2400" dirty="0" smtClean="0">
              <a:latin typeface="Cambria" pitchFamily="18" charset="0"/>
              <a:ea typeface="Cambria" pitchFamily="18" charset="0"/>
              <a:cs typeface="Times New Roman" pitchFamily="18" charset="0"/>
            </a:endParaRP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A0440C39-5BE3-4BAD-9376-8248263D8E28}" type="slidenum">
              <a:rPr lang="en-US" smtClean="0"/>
              <a:pPr/>
              <a:t>32</a:t>
            </a:fld>
            <a:endParaRPr lang="en-US" smtClean="0"/>
          </a:p>
        </p:txBody>
      </p:sp>
      <p:pic>
        <p:nvPicPr>
          <p:cNvPr id="16387" name="Picture 2"/>
          <p:cNvPicPr>
            <a:picLocks noChangeAspect="1" noChangeArrowheads="1"/>
          </p:cNvPicPr>
          <p:nvPr/>
        </p:nvPicPr>
        <p:blipFill>
          <a:blip r:embed="rId2"/>
          <a:srcRect/>
          <a:stretch>
            <a:fillRect/>
          </a:stretch>
        </p:blipFill>
        <p:spPr bwMode="auto">
          <a:xfrm>
            <a:off x="516673" y="1237786"/>
            <a:ext cx="8382000" cy="1801813"/>
          </a:xfrm>
          <a:prstGeom prst="rect">
            <a:avLst/>
          </a:prstGeom>
          <a:noFill/>
          <a:ln w="9525">
            <a:noFill/>
            <a:miter lim="800000"/>
            <a:headEnd/>
            <a:tailEnd/>
          </a:ln>
        </p:spPr>
      </p:pic>
      <p:pic>
        <p:nvPicPr>
          <p:cNvPr id="16388" name="Picture 3"/>
          <p:cNvPicPr>
            <a:picLocks noGrp="1" noChangeAspect="1" noChangeArrowheads="1"/>
          </p:cNvPicPr>
          <p:nvPr>
            <p:ph idx="1"/>
          </p:nvPr>
        </p:nvPicPr>
        <p:blipFill>
          <a:blip r:embed="rId3"/>
          <a:srcRect/>
          <a:stretch>
            <a:fillRect/>
          </a:stretch>
        </p:blipFill>
        <p:spPr>
          <a:xfrm>
            <a:off x="1676400" y="3382963"/>
            <a:ext cx="4191000" cy="2743200"/>
          </a:xfrm>
          <a:noFill/>
        </p:spPr>
      </p:pic>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E1B60B5A-66BA-4F28-B170-B18713208DF6}" type="slidenum">
              <a:rPr lang="en-US" smtClean="0"/>
              <a:pPr/>
              <a:t>33</a:t>
            </a:fld>
            <a:endParaRPr lang="en-US" smtClean="0"/>
          </a:p>
        </p:txBody>
      </p:sp>
      <p:pic>
        <p:nvPicPr>
          <p:cNvPr id="17411" name="Picture 2"/>
          <p:cNvPicPr>
            <a:picLocks noGrp="1" noChangeAspect="1" noChangeArrowheads="1"/>
          </p:cNvPicPr>
          <p:nvPr>
            <p:ph idx="1"/>
          </p:nvPr>
        </p:nvPicPr>
        <p:blipFill>
          <a:blip r:embed="rId2"/>
          <a:srcRect/>
          <a:stretch>
            <a:fillRect/>
          </a:stretch>
        </p:blipFill>
        <p:spPr>
          <a:xfrm>
            <a:off x="200722" y="1103971"/>
            <a:ext cx="9156700" cy="2468563"/>
          </a:xfrm>
          <a:noFill/>
        </p:spPr>
      </p:pic>
      <p:pic>
        <p:nvPicPr>
          <p:cNvPr id="17412" name="Picture 3"/>
          <p:cNvPicPr>
            <a:picLocks noChangeAspect="1" noChangeArrowheads="1"/>
          </p:cNvPicPr>
          <p:nvPr/>
        </p:nvPicPr>
        <p:blipFill>
          <a:blip r:embed="rId3"/>
          <a:srcRect/>
          <a:stretch>
            <a:fillRect/>
          </a:stretch>
        </p:blipFill>
        <p:spPr bwMode="auto">
          <a:xfrm>
            <a:off x="238125" y="3596733"/>
            <a:ext cx="8905875" cy="2560638"/>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D6526382-F65C-467F-A2DC-962E5963941C}" type="slidenum">
              <a:rPr lang="en-US" smtClean="0"/>
              <a:pPr/>
              <a:t>34</a:t>
            </a:fld>
            <a:endParaRPr lang="en-US" smtClean="0"/>
          </a:p>
        </p:txBody>
      </p:sp>
      <p:sp>
        <p:nvSpPr>
          <p:cNvPr id="4" name="Content Placeholder 3"/>
          <p:cNvSpPr>
            <a:spLocks noGrp="1"/>
          </p:cNvSpPr>
          <p:nvPr>
            <p:ph idx="1"/>
          </p:nvPr>
        </p:nvSpPr>
        <p:spPr>
          <a:xfrm>
            <a:off x="381000" y="1143000"/>
            <a:ext cx="8551127" cy="5410200"/>
          </a:xfrm>
        </p:spPr>
        <p:txBody>
          <a:bodyPr/>
          <a:lstStyle/>
          <a:p>
            <a:pPr algn="just">
              <a:defRPr/>
            </a:pPr>
            <a:r>
              <a:rPr lang="en-US" sz="2000" b="1" dirty="0" smtClean="0">
                <a:latin typeface="Cambria" pitchFamily="18" charset="0"/>
                <a:ea typeface="Cambria" pitchFamily="18" charset="0"/>
                <a:cs typeface="Times New Roman" pitchFamily="18" charset="0"/>
              </a:rPr>
              <a:t>  Intermediate Code Generations </a:t>
            </a:r>
          </a:p>
          <a:p>
            <a:pPr algn="just">
              <a:defRPr/>
            </a:pPr>
            <a:endParaRPr lang="en-US" sz="2000" b="1" dirty="0" smtClean="0">
              <a:latin typeface="Cambria" pitchFamily="18" charset="0"/>
              <a:ea typeface="Cambria" pitchFamily="18" charset="0"/>
              <a:cs typeface="Times New Roman" pitchFamily="18" charset="0"/>
            </a:endParaRPr>
          </a:p>
          <a:p>
            <a:pPr algn="just">
              <a:buFont typeface="Wingdings" pitchFamily="2" charset="2"/>
              <a:buNone/>
              <a:defRPr/>
            </a:pPr>
            <a:r>
              <a:rPr lang="en-US" sz="2000" b="1" dirty="0" smtClean="0">
                <a:latin typeface="Cambria" pitchFamily="18" charset="0"/>
                <a:ea typeface="Cambria" pitchFamily="18" charset="0"/>
                <a:cs typeface="Times New Roman" pitchFamily="18" charset="0"/>
              </a:rPr>
              <a:t>	</a:t>
            </a:r>
            <a:r>
              <a:rPr lang="en-US" sz="1800" dirty="0" smtClean="0">
                <a:latin typeface="Cambria" pitchFamily="18" charset="0"/>
                <a:ea typeface="Cambria" pitchFamily="18" charset="0"/>
                <a:cs typeface="Times New Roman" pitchFamily="18" charset="0"/>
              </a:rPr>
              <a:t>An intermediate representation of the final machine language code is produced. This phase  bridges the analysis and synthesis phases of translation.</a:t>
            </a:r>
          </a:p>
          <a:p>
            <a:pPr algn="just">
              <a:buFont typeface="Wingdings" pitchFamily="2" charset="2"/>
              <a:buNone/>
              <a:defRPr/>
            </a:pPr>
            <a:endParaRPr lang="en-US" sz="2000" dirty="0" smtClean="0">
              <a:latin typeface="Cambria" pitchFamily="18" charset="0"/>
              <a:ea typeface="Cambria" pitchFamily="18" charset="0"/>
              <a:cs typeface="Times New Roman" pitchFamily="18" charset="0"/>
            </a:endParaRPr>
          </a:p>
          <a:p>
            <a:pPr algn="just">
              <a:defRPr/>
            </a:pPr>
            <a:r>
              <a:rPr lang="en-US" sz="2000" b="1" dirty="0" smtClean="0">
                <a:latin typeface="Cambria" pitchFamily="18" charset="0"/>
                <a:ea typeface="Cambria" pitchFamily="18" charset="0"/>
                <a:cs typeface="Times New Roman" pitchFamily="18" charset="0"/>
              </a:rPr>
              <a:t> Code Optimization </a:t>
            </a:r>
          </a:p>
          <a:p>
            <a:pPr algn="just">
              <a:defRPr/>
            </a:pPr>
            <a:endParaRPr lang="en-US" sz="2000" b="1" dirty="0" smtClean="0">
              <a:latin typeface="Cambria" pitchFamily="18" charset="0"/>
              <a:ea typeface="Cambria" pitchFamily="18" charset="0"/>
              <a:cs typeface="Times New Roman" pitchFamily="18" charset="0"/>
            </a:endParaRPr>
          </a:p>
          <a:p>
            <a:pPr algn="just">
              <a:buFont typeface="Wingdings" pitchFamily="2" charset="2"/>
              <a:buNone/>
              <a:defRPr/>
            </a:pPr>
            <a:r>
              <a:rPr lang="en-US" sz="2000" b="1" dirty="0" smtClean="0">
                <a:latin typeface="Cambria" pitchFamily="18" charset="0"/>
                <a:ea typeface="Cambria" pitchFamily="18" charset="0"/>
                <a:cs typeface="Times New Roman" pitchFamily="18" charset="0"/>
              </a:rPr>
              <a:t>	</a:t>
            </a:r>
            <a:r>
              <a:rPr lang="en-US" sz="1800" dirty="0" smtClean="0">
                <a:latin typeface="Cambria" pitchFamily="18" charset="0"/>
                <a:ea typeface="Cambria" pitchFamily="18" charset="0"/>
                <a:cs typeface="Times New Roman" pitchFamily="18" charset="0"/>
              </a:rPr>
              <a:t>This is optional phase described to improve the intermediate code so that the output runs  faster and takes less space.</a:t>
            </a:r>
          </a:p>
          <a:p>
            <a:pPr algn="just">
              <a:buFont typeface="Wingdings" pitchFamily="2" charset="2"/>
              <a:buNone/>
              <a:defRPr/>
            </a:pPr>
            <a:endParaRPr lang="en-US" sz="1800" dirty="0" smtClean="0">
              <a:latin typeface="Cambria" pitchFamily="18" charset="0"/>
              <a:ea typeface="Cambria" pitchFamily="18" charset="0"/>
              <a:cs typeface="Times New Roman" pitchFamily="18" charset="0"/>
            </a:endParaRPr>
          </a:p>
          <a:p>
            <a:pPr algn="just">
              <a:buFont typeface="Wingdings" pitchFamily="2" charset="2"/>
              <a:buNone/>
              <a:defRPr/>
            </a:pPr>
            <a:endParaRPr lang="en-US" sz="2000" dirty="0" smtClean="0">
              <a:latin typeface="Cambria" pitchFamily="18" charset="0"/>
              <a:ea typeface="Cambria" pitchFamily="18" charset="0"/>
              <a:cs typeface="Times New Roman" pitchFamily="18" charset="0"/>
            </a:endParaRPr>
          </a:p>
          <a:p>
            <a:pPr marL="12700" algn="just">
              <a:lnSpc>
                <a:spcPts val="1400"/>
              </a:lnSpc>
              <a:defRPr/>
            </a:pPr>
            <a:r>
              <a:rPr lang="en-US" sz="2000" b="1" dirty="0" smtClean="0">
                <a:latin typeface="Cambria" pitchFamily="18" charset="0"/>
                <a:ea typeface="Cambria" pitchFamily="18" charset="0"/>
                <a:cs typeface="Times New Roman" pitchFamily="18" charset="0"/>
              </a:rPr>
              <a:t>	     Code Generation</a:t>
            </a:r>
          </a:p>
          <a:p>
            <a:pPr marL="12700" algn="just">
              <a:lnSpc>
                <a:spcPts val="1400"/>
              </a:lnSpc>
              <a:defRPr/>
            </a:pPr>
            <a:endParaRPr lang="en-US" sz="2000" dirty="0" smtClean="0">
              <a:latin typeface="Cambria" pitchFamily="18" charset="0"/>
              <a:ea typeface="Cambria" pitchFamily="18" charset="0"/>
              <a:cs typeface="Times New Roman" pitchFamily="18" charset="0"/>
            </a:endParaRPr>
          </a:p>
          <a:p>
            <a:pPr marL="12700" algn="just">
              <a:lnSpc>
                <a:spcPct val="96000"/>
              </a:lnSpc>
              <a:spcBef>
                <a:spcPts val="13"/>
              </a:spcBef>
              <a:buFont typeface="Wingdings" pitchFamily="2" charset="2"/>
              <a:buNone/>
              <a:defRPr/>
            </a:pPr>
            <a:r>
              <a:rPr lang="en-US" sz="2400" dirty="0" smtClean="0">
                <a:latin typeface="Cambria" pitchFamily="18" charset="0"/>
                <a:ea typeface="Cambria" pitchFamily="18" charset="0"/>
                <a:cs typeface="Times New Roman" pitchFamily="18" charset="0"/>
              </a:rPr>
              <a:t>	</a:t>
            </a:r>
            <a:r>
              <a:rPr lang="en-US" sz="2000" dirty="0" smtClean="0">
                <a:latin typeface="Cambria" pitchFamily="18" charset="0"/>
                <a:ea typeface="Cambria" pitchFamily="18" charset="0"/>
                <a:cs typeface="Times New Roman" pitchFamily="18" charset="0"/>
              </a:rPr>
              <a:t>    </a:t>
            </a:r>
            <a:r>
              <a:rPr lang="en-US" sz="1800" dirty="0" smtClean="0">
                <a:latin typeface="Cambria" pitchFamily="18" charset="0"/>
                <a:ea typeface="Cambria" pitchFamily="18" charset="0"/>
                <a:cs typeface="Times New Roman" pitchFamily="18" charset="0"/>
              </a:rPr>
              <a:t>A number of optimizations to </a:t>
            </a:r>
            <a:r>
              <a:rPr lang="en-US" sz="1800" b="1" dirty="0" smtClean="0">
                <a:latin typeface="Cambria" pitchFamily="18" charset="0"/>
                <a:ea typeface="Cambria" pitchFamily="18" charset="0"/>
                <a:cs typeface="Times New Roman" pitchFamily="18" charset="0"/>
              </a:rPr>
              <a:t>Reduce the  length of machine language  </a:t>
            </a:r>
          </a:p>
          <a:p>
            <a:pPr marL="12700" algn="just">
              <a:lnSpc>
                <a:spcPct val="96000"/>
              </a:lnSpc>
              <a:spcBef>
                <a:spcPts val="13"/>
              </a:spcBef>
              <a:buFont typeface="Wingdings" pitchFamily="2" charset="2"/>
              <a:buNone/>
              <a:defRPr/>
            </a:pPr>
            <a:r>
              <a:rPr lang="en-US" sz="1800" b="1" dirty="0" smtClean="0">
                <a:latin typeface="Cambria" pitchFamily="18" charset="0"/>
                <a:ea typeface="Cambria" pitchFamily="18" charset="0"/>
                <a:cs typeface="Times New Roman" pitchFamily="18" charset="0"/>
              </a:rPr>
              <a:t>     program </a:t>
            </a:r>
            <a:r>
              <a:rPr lang="en-US" sz="1800" dirty="0" smtClean="0">
                <a:latin typeface="Cambria" pitchFamily="18" charset="0"/>
                <a:ea typeface="Cambria" pitchFamily="18" charset="0"/>
                <a:cs typeface="Times New Roman" pitchFamily="18" charset="0"/>
              </a:rPr>
              <a:t>are carried out during this phase. The output of the code generator is </a:t>
            </a:r>
          </a:p>
          <a:p>
            <a:pPr marL="12700" algn="just">
              <a:lnSpc>
                <a:spcPct val="96000"/>
              </a:lnSpc>
              <a:spcBef>
                <a:spcPts val="13"/>
              </a:spcBef>
              <a:buFont typeface="Wingdings" pitchFamily="2" charset="2"/>
              <a:buNone/>
              <a:defRPr/>
            </a:pPr>
            <a:r>
              <a:rPr lang="en-US" sz="1800" dirty="0" smtClean="0">
                <a:latin typeface="Cambria" pitchFamily="18" charset="0"/>
                <a:ea typeface="Cambria" pitchFamily="18" charset="0"/>
                <a:cs typeface="Times New Roman" pitchFamily="18" charset="0"/>
              </a:rPr>
              <a:t>     the machine language program of the specified  computer.</a:t>
            </a:r>
          </a:p>
          <a:p>
            <a:pPr algn="just">
              <a:buFont typeface="Wingdings" pitchFamily="2" charset="2"/>
              <a:buNone/>
              <a:defRPr/>
            </a:pPr>
            <a:endParaRPr lang="en-US" sz="1800" dirty="0" smtClean="0">
              <a:latin typeface="Cambria" pitchFamily="18" charset="0"/>
              <a:ea typeface="Cambria" pitchFamily="18" charset="0"/>
              <a:cs typeface="Times New Roman" pitchFamily="18" charset="0"/>
            </a:endParaRPr>
          </a:p>
          <a:p>
            <a:pPr algn="just">
              <a:defRPr/>
            </a:pPr>
            <a:endParaRPr lang="en-US" sz="2400" dirty="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7CFD6D5B-97DA-4C6A-A9C1-FBE4CEE7D9EB}" type="slidenum">
              <a:rPr lang="en-US" smtClean="0"/>
              <a:pPr/>
              <a:t>35</a:t>
            </a:fld>
            <a:endParaRPr lang="en-US" smtClean="0"/>
          </a:p>
        </p:txBody>
      </p:sp>
      <p:pic>
        <p:nvPicPr>
          <p:cNvPr id="19459" name="Picture 2"/>
          <p:cNvPicPr>
            <a:picLocks noGrp="1" noChangeAspect="1" noChangeArrowheads="1"/>
          </p:cNvPicPr>
          <p:nvPr>
            <p:ph idx="1"/>
          </p:nvPr>
        </p:nvPicPr>
        <p:blipFill>
          <a:blip r:embed="rId2"/>
          <a:srcRect/>
          <a:stretch>
            <a:fillRect/>
          </a:stretch>
        </p:blipFill>
        <p:spPr>
          <a:xfrm>
            <a:off x="381000" y="1371600"/>
            <a:ext cx="8718550" cy="3475038"/>
          </a:xfrm>
          <a:noFill/>
        </p:spPr>
      </p:pic>
      <p:sp>
        <p:nvSpPr>
          <p:cNvPr id="19460" name="TextBox 4"/>
          <p:cNvSpPr txBox="1">
            <a:spLocks noChangeArrowheads="1"/>
          </p:cNvSpPr>
          <p:nvPr/>
        </p:nvSpPr>
        <p:spPr bwMode="auto">
          <a:xfrm>
            <a:off x="1676400" y="5024438"/>
            <a:ext cx="5867400" cy="461962"/>
          </a:xfrm>
          <a:prstGeom prst="rect">
            <a:avLst/>
          </a:prstGeom>
          <a:noFill/>
          <a:ln w="9525">
            <a:noFill/>
            <a:miter lim="800000"/>
            <a:headEnd/>
            <a:tailEnd/>
          </a:ln>
        </p:spPr>
        <p:txBody>
          <a:bodyPr>
            <a:spAutoFit/>
          </a:bodyPr>
          <a:lstStyle/>
          <a:p>
            <a:r>
              <a:rPr lang="en-US"/>
              <a:t>Intermediate code Generation Example</a:t>
            </a: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6DB86D95-F48F-4307-8718-6A4E16BB1F02}" type="slidenum">
              <a:rPr lang="en-US" smtClean="0"/>
              <a:pPr/>
              <a:t>36</a:t>
            </a:fld>
            <a:endParaRPr lang="en-US" smtClean="0"/>
          </a:p>
        </p:txBody>
      </p:sp>
      <p:pic>
        <p:nvPicPr>
          <p:cNvPr id="20483" name="Picture 2"/>
          <p:cNvPicPr>
            <a:picLocks noChangeAspect="1" noChangeArrowheads="1"/>
          </p:cNvPicPr>
          <p:nvPr/>
        </p:nvPicPr>
        <p:blipFill>
          <a:blip r:embed="rId2"/>
          <a:srcRect/>
          <a:stretch>
            <a:fillRect/>
          </a:stretch>
        </p:blipFill>
        <p:spPr bwMode="auto">
          <a:xfrm>
            <a:off x="381000" y="1219200"/>
            <a:ext cx="6124575" cy="2714625"/>
          </a:xfrm>
          <a:prstGeom prst="rect">
            <a:avLst/>
          </a:prstGeom>
          <a:noFill/>
          <a:ln w="9525">
            <a:noFill/>
            <a:miter lim="800000"/>
            <a:headEnd/>
            <a:tailEnd/>
          </a:ln>
        </p:spPr>
      </p:pic>
      <p:pic>
        <p:nvPicPr>
          <p:cNvPr id="20484" name="Picture 3"/>
          <p:cNvPicPr>
            <a:picLocks noChangeAspect="1" noChangeArrowheads="1"/>
          </p:cNvPicPr>
          <p:nvPr/>
        </p:nvPicPr>
        <p:blipFill>
          <a:blip r:embed="rId3"/>
          <a:srcRect/>
          <a:stretch>
            <a:fillRect/>
          </a:stretch>
        </p:blipFill>
        <p:spPr bwMode="auto">
          <a:xfrm>
            <a:off x="228600" y="3876675"/>
            <a:ext cx="7762875" cy="2752725"/>
          </a:xfrm>
          <a:prstGeom prst="rect">
            <a:avLst/>
          </a:prstGeom>
          <a:noFill/>
          <a:ln w="9525">
            <a:noFill/>
            <a:miter lim="800000"/>
            <a:headEnd/>
            <a:tailEnd/>
          </a:ln>
        </p:spPr>
      </p:pic>
      <p:sp>
        <p:nvSpPr>
          <p:cNvPr id="20485" name="TextBox 5"/>
          <p:cNvSpPr txBox="1">
            <a:spLocks noChangeArrowheads="1"/>
          </p:cNvSpPr>
          <p:nvPr/>
        </p:nvSpPr>
        <p:spPr bwMode="auto">
          <a:xfrm>
            <a:off x="2667000" y="6400800"/>
            <a:ext cx="4191000" cy="461963"/>
          </a:xfrm>
          <a:prstGeom prst="rect">
            <a:avLst/>
          </a:prstGeom>
          <a:noFill/>
          <a:ln w="9525">
            <a:noFill/>
            <a:miter lim="800000"/>
            <a:headEnd/>
            <a:tailEnd/>
          </a:ln>
        </p:spPr>
        <p:txBody>
          <a:bodyPr>
            <a:spAutoFit/>
          </a:bodyPr>
          <a:lstStyle/>
          <a:p>
            <a:r>
              <a:rPr lang="en-US"/>
              <a:t>Code Optimization Example</a:t>
            </a: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8EAD08DE-D1EE-49C9-9116-8C01D43828FC}" type="slidenum">
              <a:rPr lang="en-US" smtClean="0"/>
              <a:pPr/>
              <a:t>37</a:t>
            </a:fld>
            <a:endParaRPr lang="en-US" smtClean="0"/>
          </a:p>
        </p:txBody>
      </p:sp>
      <p:pic>
        <p:nvPicPr>
          <p:cNvPr id="21507" name="Picture 3"/>
          <p:cNvPicPr>
            <a:picLocks noChangeAspect="1" noChangeArrowheads="1"/>
          </p:cNvPicPr>
          <p:nvPr/>
        </p:nvPicPr>
        <p:blipFill>
          <a:blip r:embed="rId2"/>
          <a:srcRect/>
          <a:stretch>
            <a:fillRect/>
          </a:stretch>
        </p:blipFill>
        <p:spPr bwMode="auto">
          <a:xfrm>
            <a:off x="709613" y="1828800"/>
            <a:ext cx="8142287" cy="2560638"/>
          </a:xfrm>
          <a:prstGeom prst="rect">
            <a:avLst/>
          </a:prstGeom>
          <a:noFill/>
          <a:ln w="9525">
            <a:noFill/>
            <a:miter lim="800000"/>
            <a:headEnd/>
            <a:tailEnd/>
          </a:ln>
        </p:spPr>
      </p:pic>
      <p:sp>
        <p:nvSpPr>
          <p:cNvPr id="21508" name="TextBox 4"/>
          <p:cNvSpPr txBox="1">
            <a:spLocks noChangeArrowheads="1"/>
          </p:cNvSpPr>
          <p:nvPr/>
        </p:nvSpPr>
        <p:spPr bwMode="auto">
          <a:xfrm>
            <a:off x="2057400" y="4795838"/>
            <a:ext cx="5257800" cy="461962"/>
          </a:xfrm>
          <a:prstGeom prst="rect">
            <a:avLst/>
          </a:prstGeom>
          <a:noFill/>
          <a:ln w="9525">
            <a:noFill/>
            <a:miter lim="800000"/>
            <a:headEnd/>
            <a:tailEnd/>
          </a:ln>
        </p:spPr>
        <p:txBody>
          <a:bodyPr>
            <a:spAutoFit/>
          </a:bodyPr>
          <a:lstStyle/>
          <a:p>
            <a:r>
              <a:rPr lang="en-US"/>
              <a:t>Code Generation Example</a:t>
            </a: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8"/>
          <p:cNvSpPr/>
          <p:nvPr/>
        </p:nvSpPr>
        <p:spPr>
          <a:xfrm>
            <a:off x="674649" y="700297"/>
            <a:ext cx="7771680" cy="73116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The Analysis-Synthesis Model of Compilation</a:t>
            </a:r>
            <a:endParaRPr b="0" i="0" u="none" strike="noStrike" cap="none">
              <a:solidFill>
                <a:srgbClr val="000000"/>
              </a:solidFill>
              <a:latin typeface="Arial"/>
              <a:ea typeface="Arial"/>
              <a:cs typeface="Arial"/>
              <a:sym typeface="Arial"/>
            </a:endParaRPr>
          </a:p>
        </p:txBody>
      </p:sp>
      <p:sp>
        <p:nvSpPr>
          <p:cNvPr id="201" name="Google Shape;201;p8"/>
          <p:cNvSpPr/>
          <p:nvPr/>
        </p:nvSpPr>
        <p:spPr>
          <a:xfrm>
            <a:off x="570943" y="1710597"/>
            <a:ext cx="8229240" cy="4745959"/>
          </a:xfrm>
          <a:prstGeom prst="rect">
            <a:avLst/>
          </a:prstGeom>
          <a:noFill/>
          <a:ln>
            <a:noFill/>
          </a:ln>
        </p:spPr>
        <p:txBody>
          <a:bodyPr spcFirstLastPara="1" wrap="square" lIns="90000" tIns="46800" rIns="90000" bIns="46800" anchor="t" anchorCtr="0">
            <a:noAutofit/>
          </a:bodyPr>
          <a:lstStyle/>
          <a:p>
            <a:pPr marL="342720" marR="0" lvl="0" indent="-342000" algn="just" rtl="0">
              <a:lnSpc>
                <a:spcPct val="100000"/>
              </a:lnSpc>
              <a:spcBef>
                <a:spcPts val="0"/>
              </a:spcBef>
              <a:spcAft>
                <a:spcPts val="0"/>
              </a:spcAft>
              <a:buClr>
                <a:srgbClr val="000000"/>
              </a:buClr>
              <a:buSzPts val="2800"/>
            </a:pPr>
            <a:r>
              <a:rPr lang="en-US" sz="1600" b="0" i="0" u="none" strike="noStrike" cap="none" dirty="0">
                <a:solidFill>
                  <a:srgbClr val="000000"/>
                </a:solidFill>
                <a:latin typeface="Cambria" pitchFamily="18" charset="0"/>
                <a:ea typeface="Cambria" pitchFamily="18" charset="0"/>
                <a:cs typeface="Times New Roman"/>
                <a:sym typeface="Times New Roman"/>
              </a:rPr>
              <a:t>There are two parts to compilation</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2800"/>
            </a:pPr>
            <a:endParaRPr sz="1600" b="0" i="0" u="none" strike="noStrike" cap="none">
              <a:solidFill>
                <a:srgbClr val="000000"/>
              </a:solidFill>
              <a:latin typeface="Cambria" pitchFamily="18" charset="0"/>
              <a:ea typeface="Cambria" pitchFamily="18" charset="0"/>
              <a:sym typeface="Arial"/>
            </a:endParaRPr>
          </a:p>
          <a:p>
            <a:pPr marL="742680" marR="0" lvl="1" indent="-284760" algn="just" rtl="0">
              <a:lnSpc>
                <a:spcPct val="100000"/>
              </a:lnSpc>
              <a:spcBef>
                <a:spcPts val="0"/>
              </a:spcBef>
              <a:spcAft>
                <a:spcPts val="0"/>
              </a:spcAft>
              <a:buClr>
                <a:srgbClr val="000000"/>
              </a:buClr>
              <a:buSzPts val="2800"/>
              <a:buFont typeface="Times"/>
              <a:buChar char="–"/>
            </a:pPr>
            <a:r>
              <a:rPr lang="en-US" sz="1600" b="1" i="0" u="none" strike="noStrike" cap="none" dirty="0">
                <a:solidFill>
                  <a:srgbClr val="000000"/>
                </a:solidFill>
                <a:latin typeface="Cambria" pitchFamily="18" charset="0"/>
                <a:ea typeface="Cambria" pitchFamily="18" charset="0"/>
                <a:cs typeface="Times New Roman"/>
                <a:sym typeface="Times New Roman"/>
              </a:rPr>
              <a:t>Analysis Phase </a:t>
            </a:r>
            <a:endParaRPr lang="en-US" sz="1600" b="1" i="0" u="none" strike="noStrike" cap="none" dirty="0" smtClean="0">
              <a:solidFill>
                <a:srgbClr val="000000"/>
              </a:solidFill>
              <a:latin typeface="Cambria" pitchFamily="18" charset="0"/>
              <a:ea typeface="Cambria" pitchFamily="18" charset="0"/>
              <a:cs typeface="Times New Roman"/>
              <a:sym typeface="Times New Roman"/>
            </a:endParaRPr>
          </a:p>
          <a:p>
            <a:pPr marL="742680" marR="0" lvl="1" indent="-284760" algn="just" rtl="0">
              <a:lnSpc>
                <a:spcPct val="100000"/>
              </a:lnSpc>
              <a:spcBef>
                <a:spcPts val="0"/>
              </a:spcBef>
              <a:spcAft>
                <a:spcPts val="0"/>
              </a:spcAft>
              <a:buClr>
                <a:srgbClr val="000000"/>
              </a:buClr>
              <a:buSzPts val="2800"/>
            </a:pPr>
            <a:endParaRPr sz="1600" b="0" i="0" u="none" strike="noStrike" cap="none">
              <a:solidFill>
                <a:srgbClr val="000000"/>
              </a:solidFill>
              <a:latin typeface="Cambria" pitchFamily="18" charset="0"/>
              <a:ea typeface="Cambria" pitchFamily="18" charset="0"/>
              <a:sym typeface="Arial"/>
            </a:endParaRPr>
          </a:p>
          <a:p>
            <a:pPr marL="0" marR="0" lvl="0" indent="0" algn="just" rtl="0">
              <a:lnSpc>
                <a:spcPct val="100000"/>
              </a:lnSpc>
              <a:spcBef>
                <a:spcPts val="0"/>
              </a:spcBef>
              <a:spcAft>
                <a:spcPts val="0"/>
              </a:spcAft>
              <a:buNone/>
            </a:pPr>
            <a:r>
              <a:rPr lang="en-US" sz="1600" b="0" i="0" u="none" strike="noStrike" cap="none" dirty="0">
                <a:solidFill>
                  <a:srgbClr val="000000"/>
                </a:solidFill>
                <a:latin typeface="Cambria" pitchFamily="18" charset="0"/>
                <a:ea typeface="Cambria" pitchFamily="18" charset="0"/>
                <a:cs typeface="Times New Roman"/>
                <a:sym typeface="Times New Roman"/>
              </a:rPr>
              <a:t>This is also known as the </a:t>
            </a:r>
            <a:r>
              <a:rPr lang="en-US" sz="1600" b="1" i="0" u="none" strike="noStrike" cap="none" dirty="0">
                <a:solidFill>
                  <a:srgbClr val="000000"/>
                </a:solidFill>
                <a:latin typeface="Cambria" pitchFamily="18" charset="0"/>
                <a:ea typeface="Cambria" pitchFamily="18" charset="0"/>
                <a:cs typeface="Times New Roman"/>
                <a:sym typeface="Times New Roman"/>
              </a:rPr>
              <a:t>front-end</a:t>
            </a:r>
            <a:r>
              <a:rPr lang="en-US" sz="1600" b="0" i="0" u="none" strike="noStrike" cap="none" dirty="0">
                <a:solidFill>
                  <a:srgbClr val="000000"/>
                </a:solidFill>
                <a:latin typeface="Cambria" pitchFamily="18" charset="0"/>
                <a:ea typeface="Cambria" pitchFamily="18" charset="0"/>
                <a:cs typeface="Times New Roman"/>
                <a:sym typeface="Times New Roman"/>
              </a:rPr>
              <a:t> of the compiler. It reads the source program, </a:t>
            </a:r>
            <a:r>
              <a:rPr lang="en-US" sz="1600" b="1" i="0" u="none" strike="noStrike" cap="none" dirty="0">
                <a:solidFill>
                  <a:srgbClr val="000000"/>
                </a:solidFill>
                <a:latin typeface="Cambria" pitchFamily="18" charset="0"/>
                <a:ea typeface="Cambria" pitchFamily="18" charset="0"/>
                <a:cs typeface="Times New Roman"/>
                <a:sym typeface="Times New Roman"/>
              </a:rPr>
              <a:t>divides it into core parts </a:t>
            </a:r>
            <a:r>
              <a:rPr lang="en-US" sz="1600" b="0" i="0" u="none" strike="noStrike" cap="none" dirty="0">
                <a:solidFill>
                  <a:srgbClr val="000000"/>
                </a:solidFill>
                <a:latin typeface="Cambria" pitchFamily="18" charset="0"/>
                <a:ea typeface="Cambria" pitchFamily="18" charset="0"/>
                <a:cs typeface="Times New Roman"/>
                <a:sym typeface="Times New Roman"/>
              </a:rPr>
              <a:t>and then checks for </a:t>
            </a:r>
            <a:r>
              <a:rPr lang="en-US" sz="1600" b="1" i="0" u="none" strike="noStrike" cap="none" dirty="0">
                <a:solidFill>
                  <a:srgbClr val="000000"/>
                </a:solidFill>
                <a:latin typeface="Cambria" pitchFamily="18" charset="0"/>
                <a:ea typeface="Cambria" pitchFamily="18" charset="0"/>
                <a:cs typeface="Times New Roman"/>
                <a:sym typeface="Times New Roman"/>
              </a:rPr>
              <a:t>lexical, grammar and syntax errors</a:t>
            </a:r>
            <a:r>
              <a:rPr lang="en-US" sz="1600" b="0" i="0" u="none" strike="noStrike" cap="none" dirty="0">
                <a:solidFill>
                  <a:srgbClr val="000000"/>
                </a:solidFill>
                <a:latin typeface="Cambria" pitchFamily="18" charset="0"/>
                <a:ea typeface="Cambria" pitchFamily="18" charset="0"/>
                <a:cs typeface="Times New Roman"/>
                <a:sym typeface="Times New Roman"/>
              </a:rPr>
              <a:t>. The analysis phase generates an </a:t>
            </a:r>
            <a:r>
              <a:rPr lang="en-US" sz="1600" b="1" i="0" u="none" strike="noStrike" cap="none" dirty="0">
                <a:solidFill>
                  <a:srgbClr val="000000"/>
                </a:solidFill>
                <a:latin typeface="Cambria" pitchFamily="18" charset="0"/>
                <a:ea typeface="Cambria" pitchFamily="18" charset="0"/>
                <a:cs typeface="Times New Roman"/>
                <a:sym typeface="Times New Roman"/>
              </a:rPr>
              <a:t>intermediate representation</a:t>
            </a:r>
            <a:r>
              <a:rPr lang="en-US" sz="1600" b="0" i="0" u="none" strike="noStrike" cap="none" dirty="0">
                <a:solidFill>
                  <a:srgbClr val="000000"/>
                </a:solidFill>
                <a:latin typeface="Cambria" pitchFamily="18" charset="0"/>
                <a:ea typeface="Cambria" pitchFamily="18" charset="0"/>
                <a:cs typeface="Times New Roman"/>
                <a:sym typeface="Times New Roman"/>
              </a:rPr>
              <a:t> of the source program and symbol table, which should be fed to the </a:t>
            </a:r>
            <a:r>
              <a:rPr lang="en-US" sz="1600" b="1" i="0" u="none" strike="noStrike" cap="none" dirty="0">
                <a:solidFill>
                  <a:srgbClr val="000000"/>
                </a:solidFill>
                <a:latin typeface="Cambria" pitchFamily="18" charset="0"/>
                <a:ea typeface="Cambria" pitchFamily="18" charset="0"/>
                <a:cs typeface="Times New Roman"/>
                <a:sym typeface="Times New Roman"/>
              </a:rPr>
              <a:t>Synthesis</a:t>
            </a:r>
            <a:r>
              <a:rPr lang="en-US" sz="1600" b="0" i="0" u="none" strike="noStrike" cap="none" dirty="0">
                <a:solidFill>
                  <a:srgbClr val="000000"/>
                </a:solidFill>
                <a:latin typeface="Cambria" pitchFamily="18" charset="0"/>
                <a:ea typeface="Cambria" pitchFamily="18" charset="0"/>
                <a:cs typeface="Times New Roman"/>
                <a:sym typeface="Times New Roman"/>
              </a:rPr>
              <a:t> phase as </a:t>
            </a:r>
            <a:r>
              <a:rPr lang="en-US" sz="1600" b="0" i="0" u="none" strike="noStrike" cap="none" dirty="0" smtClean="0">
                <a:solidFill>
                  <a:srgbClr val="000000"/>
                </a:solidFill>
                <a:latin typeface="Cambria" pitchFamily="18" charset="0"/>
                <a:ea typeface="Cambria" pitchFamily="18" charset="0"/>
                <a:cs typeface="Times New Roman"/>
                <a:sym typeface="Times New Roman"/>
              </a:rPr>
              <a:t>input.</a:t>
            </a:r>
          </a:p>
          <a:p>
            <a:pPr marL="0" marR="0" lvl="0" indent="0" algn="just" rtl="0">
              <a:lnSpc>
                <a:spcPct val="100000"/>
              </a:lnSpc>
              <a:spcBef>
                <a:spcPts val="0"/>
              </a:spcBef>
              <a:spcAft>
                <a:spcPts val="0"/>
              </a:spcAft>
              <a:buNone/>
            </a:pPr>
            <a:endParaRPr lang="en-US" sz="1600" b="0" i="0" u="none" strike="noStrike" cap="none" dirty="0" smtClean="0">
              <a:solidFill>
                <a:srgbClr val="000000"/>
              </a:solidFill>
              <a:latin typeface="Cambria" pitchFamily="18" charset="0"/>
              <a:ea typeface="Cambria" pitchFamily="18" charset="0"/>
              <a:cs typeface="Times New Roman"/>
              <a:sym typeface="Times New Roman"/>
            </a:endParaRPr>
          </a:p>
          <a:p>
            <a:pPr marL="0" marR="0" lvl="0" indent="0" algn="just" rtl="0">
              <a:lnSpc>
                <a:spcPct val="100000"/>
              </a:lnSpc>
              <a:spcBef>
                <a:spcPts val="0"/>
              </a:spcBef>
              <a:spcAft>
                <a:spcPts val="0"/>
              </a:spcAft>
              <a:buNone/>
            </a:pPr>
            <a:endParaRPr sz="1600" b="0" i="0" u="none" strike="noStrike" cap="none">
              <a:solidFill>
                <a:srgbClr val="000000"/>
              </a:solidFill>
              <a:latin typeface="Cambria" pitchFamily="18" charset="0"/>
              <a:ea typeface="Cambria" pitchFamily="18" charset="0"/>
              <a:sym typeface="Arial"/>
            </a:endParaRPr>
          </a:p>
          <a:p>
            <a:pPr marL="742680" marR="0" lvl="1" indent="-284760" algn="just" rtl="0">
              <a:lnSpc>
                <a:spcPct val="100000"/>
              </a:lnSpc>
              <a:spcBef>
                <a:spcPts val="0"/>
              </a:spcBef>
              <a:spcAft>
                <a:spcPts val="0"/>
              </a:spcAft>
              <a:buClr>
                <a:srgbClr val="000000"/>
              </a:buClr>
              <a:buSzPts val="2800"/>
              <a:buFont typeface="Times"/>
              <a:buChar char="–"/>
            </a:pPr>
            <a:r>
              <a:rPr lang="en-US" sz="1600" b="1" i="0" u="none" strike="noStrike" cap="none" dirty="0">
                <a:solidFill>
                  <a:srgbClr val="000000"/>
                </a:solidFill>
                <a:latin typeface="Cambria" pitchFamily="18" charset="0"/>
                <a:ea typeface="Cambria" pitchFamily="18" charset="0"/>
                <a:cs typeface="Times New Roman"/>
                <a:sym typeface="Times New Roman"/>
              </a:rPr>
              <a:t>Synthesis </a:t>
            </a:r>
            <a:r>
              <a:rPr lang="en-US" sz="1600" b="1" i="0" u="none" strike="noStrike" cap="none" dirty="0" smtClean="0">
                <a:solidFill>
                  <a:srgbClr val="000000"/>
                </a:solidFill>
                <a:latin typeface="Cambria" pitchFamily="18" charset="0"/>
                <a:ea typeface="Cambria" pitchFamily="18" charset="0"/>
                <a:cs typeface="Times New Roman"/>
                <a:sym typeface="Times New Roman"/>
              </a:rPr>
              <a:t>Phase</a:t>
            </a:r>
          </a:p>
          <a:p>
            <a:pPr marL="742680" marR="0" lvl="1" indent="-284760" algn="just" rtl="0">
              <a:lnSpc>
                <a:spcPct val="100000"/>
              </a:lnSpc>
              <a:spcBef>
                <a:spcPts val="0"/>
              </a:spcBef>
              <a:spcAft>
                <a:spcPts val="0"/>
              </a:spcAft>
              <a:buClr>
                <a:srgbClr val="000000"/>
              </a:buClr>
              <a:buSzPts val="2800"/>
              <a:buFont typeface="Times"/>
              <a:buChar char="–"/>
            </a:pPr>
            <a:endParaRPr sz="1600" b="0" i="0" u="none" strike="noStrike" cap="none">
              <a:solidFill>
                <a:srgbClr val="000000"/>
              </a:solidFill>
              <a:latin typeface="Cambria" pitchFamily="18" charset="0"/>
              <a:ea typeface="Cambria" pitchFamily="18" charset="0"/>
              <a:sym typeface="Arial"/>
            </a:endParaRPr>
          </a:p>
          <a:p>
            <a:pPr marL="0" marR="0" lvl="0" indent="0" algn="just" rtl="0">
              <a:lnSpc>
                <a:spcPct val="100000"/>
              </a:lnSpc>
              <a:spcBef>
                <a:spcPts val="0"/>
              </a:spcBef>
              <a:spcAft>
                <a:spcPts val="0"/>
              </a:spcAft>
              <a:buNone/>
            </a:pPr>
            <a:r>
              <a:rPr lang="en-US" sz="1600" b="0" i="0" u="none" strike="noStrike" cap="none" dirty="0">
                <a:solidFill>
                  <a:srgbClr val="000000"/>
                </a:solidFill>
                <a:latin typeface="Cambria" pitchFamily="18" charset="0"/>
                <a:ea typeface="Cambria" pitchFamily="18" charset="0"/>
                <a:cs typeface="Times New Roman"/>
                <a:sym typeface="Times New Roman"/>
              </a:rPr>
              <a:t>Its also known as the </a:t>
            </a:r>
            <a:r>
              <a:rPr lang="en-US" sz="1600" b="1" i="0" u="none" strike="noStrike" cap="none" dirty="0">
                <a:solidFill>
                  <a:srgbClr val="000000"/>
                </a:solidFill>
                <a:latin typeface="Cambria" pitchFamily="18" charset="0"/>
                <a:ea typeface="Cambria" pitchFamily="18" charset="0"/>
                <a:cs typeface="Times New Roman"/>
                <a:sym typeface="Times New Roman"/>
              </a:rPr>
              <a:t>back-end</a:t>
            </a:r>
            <a:r>
              <a:rPr lang="en-US" sz="1600" b="0" i="0" u="none" strike="noStrike" cap="none" dirty="0">
                <a:solidFill>
                  <a:srgbClr val="000000"/>
                </a:solidFill>
                <a:latin typeface="Cambria" pitchFamily="18" charset="0"/>
                <a:ea typeface="Cambria" pitchFamily="18" charset="0"/>
                <a:cs typeface="Times New Roman"/>
                <a:sym typeface="Times New Roman"/>
              </a:rPr>
              <a:t> of the compiler. </a:t>
            </a:r>
            <a:r>
              <a:rPr lang="en-US" sz="1600" b="0" i="0" u="none" strike="noStrike" cap="none" dirty="0" smtClean="0">
                <a:solidFill>
                  <a:srgbClr val="000000"/>
                </a:solidFill>
                <a:latin typeface="Cambria" pitchFamily="18" charset="0"/>
                <a:ea typeface="Cambria" pitchFamily="18" charset="0"/>
                <a:cs typeface="Times New Roman"/>
                <a:sym typeface="Times New Roman"/>
              </a:rPr>
              <a:t>It </a:t>
            </a:r>
            <a:r>
              <a:rPr lang="en-US" sz="1600" b="1" i="0" u="none" strike="noStrike" cap="none" dirty="0">
                <a:solidFill>
                  <a:srgbClr val="000000"/>
                </a:solidFill>
                <a:latin typeface="Cambria" pitchFamily="18" charset="0"/>
                <a:ea typeface="Cambria" pitchFamily="18" charset="0"/>
                <a:cs typeface="Times New Roman"/>
                <a:sym typeface="Times New Roman"/>
              </a:rPr>
              <a:t>generates</a:t>
            </a:r>
            <a:r>
              <a:rPr lang="en-US" sz="1600" b="0" i="0" u="none" strike="noStrike" cap="none" dirty="0">
                <a:solidFill>
                  <a:srgbClr val="000000"/>
                </a:solidFill>
                <a:latin typeface="Cambria" pitchFamily="18" charset="0"/>
                <a:ea typeface="Cambria" pitchFamily="18" charset="0"/>
                <a:cs typeface="Times New Roman"/>
                <a:sym typeface="Times New Roman"/>
              </a:rPr>
              <a:t> the </a:t>
            </a:r>
            <a:r>
              <a:rPr lang="en-US" sz="1600" b="1" i="0" u="none" strike="noStrike" cap="none" dirty="0">
                <a:solidFill>
                  <a:srgbClr val="000000"/>
                </a:solidFill>
                <a:latin typeface="Cambria" pitchFamily="18" charset="0"/>
                <a:ea typeface="Cambria" pitchFamily="18" charset="0"/>
                <a:cs typeface="Times New Roman"/>
                <a:sym typeface="Times New Roman"/>
              </a:rPr>
              <a:t>target program </a:t>
            </a:r>
            <a:r>
              <a:rPr lang="en-US" sz="1600" b="0" i="0" u="none" strike="noStrike" cap="none" dirty="0">
                <a:solidFill>
                  <a:srgbClr val="000000"/>
                </a:solidFill>
                <a:latin typeface="Cambria" pitchFamily="18" charset="0"/>
                <a:ea typeface="Cambria" pitchFamily="18" charset="0"/>
                <a:cs typeface="Times New Roman"/>
                <a:sym typeface="Times New Roman"/>
              </a:rPr>
              <a:t>with the help of intermediate source code representation and symbol table.</a:t>
            </a:r>
            <a:endParaRPr sz="1600" b="0" i="0" u="none" strike="noStrike" cap="none">
              <a:solidFill>
                <a:srgbClr val="000000"/>
              </a:solidFill>
              <a:latin typeface="Cambria" pitchFamily="18" charset="0"/>
              <a:ea typeface="Cambria" pitchFamily="18" charset="0"/>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9"/>
          <p:cNvSpPr/>
          <p:nvPr/>
        </p:nvSpPr>
        <p:spPr>
          <a:xfrm>
            <a:off x="685800" y="609120"/>
            <a:ext cx="7771680" cy="114228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Other Tools that Use the </a:t>
            </a:r>
            <a:r>
              <a:rPr lang="en-US" sz="2400" b="1" i="0" u="none" strike="noStrike" cap="none" dirty="0">
                <a:solidFill>
                  <a:srgbClr val="000000"/>
                </a:solidFill>
                <a:latin typeface="Times New Roman"/>
                <a:ea typeface="Times New Roman"/>
                <a:cs typeface="Times New Roman"/>
                <a:sym typeface="Times New Roman"/>
              </a:rPr>
              <a:t>Analysis-Synthesis</a:t>
            </a:r>
            <a:r>
              <a:rPr lang="en-US" sz="44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a:solidFill>
                  <a:srgbClr val="000000"/>
                </a:solidFill>
                <a:latin typeface="Times New Roman"/>
                <a:ea typeface="Times New Roman"/>
                <a:cs typeface="Times New Roman"/>
                <a:sym typeface="Times New Roman"/>
              </a:rPr>
              <a:t>Model</a:t>
            </a:r>
            <a:endParaRPr sz="1100" b="1" i="0" u="none" strike="noStrike" cap="none">
              <a:solidFill>
                <a:srgbClr val="000000"/>
              </a:solidFill>
              <a:latin typeface="Arial"/>
              <a:ea typeface="Arial"/>
              <a:cs typeface="Arial"/>
              <a:sym typeface="Arial"/>
            </a:endParaRPr>
          </a:p>
        </p:txBody>
      </p:sp>
      <p:sp>
        <p:nvSpPr>
          <p:cNvPr id="207" name="Google Shape;207;p9"/>
          <p:cNvSpPr/>
          <p:nvPr/>
        </p:nvSpPr>
        <p:spPr>
          <a:xfrm>
            <a:off x="685800" y="1981080"/>
            <a:ext cx="7771680" cy="4114080"/>
          </a:xfrm>
          <a:prstGeom prst="rect">
            <a:avLst/>
          </a:prstGeom>
          <a:noFill/>
          <a:ln>
            <a:noFill/>
          </a:ln>
        </p:spPr>
        <p:txBody>
          <a:bodyPr spcFirstLastPara="1" wrap="square" lIns="90000" tIns="46800" rIns="90000" bIns="46800" anchor="t" anchorCtr="0">
            <a:noAutofit/>
          </a:bodyPr>
          <a:lstStyle/>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Editors</a:t>
            </a:r>
            <a:r>
              <a:rPr lang="en-US" sz="1600" b="0" i="0" u="none" strike="noStrike" cap="none" dirty="0">
                <a:solidFill>
                  <a:srgbClr val="000000"/>
                </a:solidFill>
                <a:latin typeface="Cambria" pitchFamily="18" charset="0"/>
                <a:ea typeface="Cambria" pitchFamily="18" charset="0"/>
                <a:cs typeface="Times New Roman"/>
                <a:sym typeface="Times New Roman"/>
              </a:rPr>
              <a:t> (syntax highlighting</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Pretty printers</a:t>
            </a:r>
            <a:r>
              <a:rPr lang="en-US" sz="1600" b="0" i="0" u="none" strike="noStrike" cap="none" dirty="0">
                <a:solidFill>
                  <a:srgbClr val="000000"/>
                </a:solidFill>
                <a:latin typeface="Cambria" pitchFamily="18" charset="0"/>
                <a:ea typeface="Cambria" pitchFamily="18" charset="0"/>
                <a:cs typeface="Times New Roman"/>
                <a:sym typeface="Times New Roman"/>
              </a:rPr>
              <a:t> (e.g. </a:t>
            </a:r>
            <a:r>
              <a:rPr lang="en-US" sz="1600" b="0" i="0" u="none" strike="noStrike" cap="none" dirty="0" err="1">
                <a:solidFill>
                  <a:srgbClr val="000000"/>
                </a:solidFill>
                <a:latin typeface="Cambria" pitchFamily="18" charset="0"/>
                <a:ea typeface="Cambria" pitchFamily="18" charset="0"/>
                <a:cs typeface="Times New Roman"/>
                <a:sym typeface="Times New Roman"/>
              </a:rPr>
              <a:t>Doxygen</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Static checkers</a:t>
            </a:r>
            <a:r>
              <a:rPr lang="en-US" sz="1600" b="0" i="0" u="none" strike="noStrike" cap="none" dirty="0">
                <a:solidFill>
                  <a:srgbClr val="000000"/>
                </a:solidFill>
                <a:latin typeface="Cambria" pitchFamily="18" charset="0"/>
                <a:ea typeface="Cambria" pitchFamily="18" charset="0"/>
                <a:cs typeface="Times New Roman"/>
                <a:sym typeface="Times New Roman"/>
              </a:rPr>
              <a:t> (e.g. Lint and Splint</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smtClean="0">
                <a:solidFill>
                  <a:srgbClr val="000000"/>
                </a:solidFill>
                <a:latin typeface="Cambria" pitchFamily="18" charset="0"/>
                <a:ea typeface="Cambria" pitchFamily="18" charset="0"/>
                <a:cs typeface="Times New Roman"/>
                <a:sym typeface="Times New Roman"/>
              </a:rPr>
              <a:t>Interpreters</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Text formatters</a:t>
            </a:r>
            <a:r>
              <a:rPr lang="en-US" sz="1600" b="0" i="0" u="none" strike="noStrike" cap="none" dirty="0">
                <a:solidFill>
                  <a:srgbClr val="000000"/>
                </a:solidFill>
                <a:latin typeface="Cambria" pitchFamily="18" charset="0"/>
                <a:ea typeface="Cambria" pitchFamily="18" charset="0"/>
                <a:cs typeface="Times New Roman"/>
                <a:sym typeface="Times New Roman"/>
              </a:rPr>
              <a:t> (e.g. </a:t>
            </a:r>
            <a:r>
              <a:rPr lang="en-US" sz="1600" b="0" i="0" u="none" strike="noStrike" cap="none" dirty="0" err="1">
                <a:solidFill>
                  <a:srgbClr val="000000"/>
                </a:solidFill>
                <a:latin typeface="Cambria" pitchFamily="18" charset="0"/>
                <a:ea typeface="Cambria" pitchFamily="18" charset="0"/>
                <a:cs typeface="Times New Roman"/>
                <a:sym typeface="Times New Roman"/>
              </a:rPr>
              <a:t>TeX</a:t>
            </a:r>
            <a:r>
              <a:rPr lang="en-US" sz="1600" b="0" i="0" u="none" strike="noStrike" cap="none" dirty="0">
                <a:solidFill>
                  <a:srgbClr val="000000"/>
                </a:solidFill>
                <a:latin typeface="Cambria" pitchFamily="18" charset="0"/>
                <a:ea typeface="Cambria" pitchFamily="18" charset="0"/>
                <a:cs typeface="Times New Roman"/>
                <a:sym typeface="Times New Roman"/>
              </a:rPr>
              <a:t> and </a:t>
            </a:r>
            <a:r>
              <a:rPr lang="en-US" sz="1600" b="0" i="0" u="none" strike="noStrike" cap="none" dirty="0" err="1">
                <a:solidFill>
                  <a:srgbClr val="000000"/>
                </a:solidFill>
                <a:latin typeface="Cambria" pitchFamily="18" charset="0"/>
                <a:ea typeface="Cambria" pitchFamily="18" charset="0"/>
                <a:cs typeface="Times New Roman"/>
                <a:sym typeface="Times New Roman"/>
              </a:rPr>
              <a:t>LaTeX</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Silicon compilers </a:t>
            </a:r>
            <a:r>
              <a:rPr lang="en-US" sz="1600" b="0" i="0" u="none" strike="noStrike" cap="none" dirty="0">
                <a:solidFill>
                  <a:srgbClr val="000000"/>
                </a:solidFill>
                <a:latin typeface="Cambria" pitchFamily="18" charset="0"/>
                <a:ea typeface="Cambria" pitchFamily="18" charset="0"/>
                <a:cs typeface="Times New Roman"/>
                <a:sym typeface="Times New Roman"/>
              </a:rPr>
              <a:t>(e.g. VHDL</a:t>
            </a:r>
            <a:r>
              <a:rPr lang="en-US" sz="1600" b="0" i="0" u="none" strike="noStrike" cap="none" dirty="0" smtClean="0">
                <a:solidFill>
                  <a:srgbClr val="000000"/>
                </a:solidFill>
                <a:latin typeface="Cambria" pitchFamily="18" charset="0"/>
                <a:ea typeface="Cambria" pitchFamily="18" charset="0"/>
                <a:cs typeface="Times New Roman"/>
                <a:sym typeface="Times New Roman"/>
              </a:rPr>
              <a:t>)</a:t>
            </a:r>
          </a:p>
          <a:p>
            <a:pPr marL="342720" marR="0" lvl="0" indent="-342000" algn="just" rtl="0">
              <a:lnSpc>
                <a:spcPct val="100000"/>
              </a:lnSpc>
              <a:spcBef>
                <a:spcPts val="0"/>
              </a:spcBef>
              <a:spcAft>
                <a:spcPts val="0"/>
              </a:spcAft>
              <a:buClr>
                <a:srgbClr val="000000"/>
              </a:buClr>
              <a:buSzPts val="3200"/>
              <a:buFont typeface="Times"/>
              <a:buChar char="•"/>
            </a:pPr>
            <a:endParaRPr sz="16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3200"/>
              <a:buFont typeface="Times"/>
              <a:buChar char="•"/>
            </a:pPr>
            <a:r>
              <a:rPr lang="en-US" sz="1600" b="0" i="1" u="none" strike="noStrike" cap="none" dirty="0">
                <a:solidFill>
                  <a:srgbClr val="000000"/>
                </a:solidFill>
                <a:latin typeface="Cambria" pitchFamily="18" charset="0"/>
                <a:ea typeface="Cambria" pitchFamily="18" charset="0"/>
                <a:cs typeface="Times New Roman"/>
                <a:sym typeface="Times New Roman"/>
              </a:rPr>
              <a:t>Query interpreters/compilers </a:t>
            </a:r>
            <a:r>
              <a:rPr lang="en-US" sz="1600" b="0" i="0" u="none" strike="noStrike" cap="none" dirty="0">
                <a:solidFill>
                  <a:srgbClr val="000000"/>
                </a:solidFill>
                <a:latin typeface="Cambria" pitchFamily="18" charset="0"/>
                <a:ea typeface="Cambria" pitchFamily="18" charset="0"/>
                <a:cs typeface="Times New Roman"/>
                <a:sym typeface="Times New Roman"/>
              </a:rPr>
              <a:t>(Databases)</a:t>
            </a:r>
            <a:endParaRPr sz="1600" b="0" i="0" u="none" strike="noStrike" cap="none">
              <a:solidFill>
                <a:srgbClr val="000000"/>
              </a:solidFill>
              <a:latin typeface="Cambria" pitchFamily="18" charset="0"/>
              <a:ea typeface="Cambria" pitchFamily="18" charset="0"/>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754acbc1b1_0_97"/>
          <p:cNvSpPr txBox="1"/>
          <p:nvPr/>
        </p:nvSpPr>
        <p:spPr>
          <a:xfrm>
            <a:off x="724829" y="1906858"/>
            <a:ext cx="7750097" cy="17235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latin typeface="Cambria" pitchFamily="18" charset="0"/>
                <a:ea typeface="Cambria" pitchFamily="18" charset="0"/>
                <a:cs typeface="Times New Roman"/>
                <a:sym typeface="Times New Roman"/>
              </a:rPr>
              <a:t>TEXT BOOK</a:t>
            </a:r>
            <a:endParaRPr sz="2000" b="1">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sz="20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2000" dirty="0">
                <a:latin typeface="Cambria" pitchFamily="18" charset="0"/>
                <a:ea typeface="Cambria" pitchFamily="18" charset="0"/>
                <a:cs typeface="Times New Roman"/>
                <a:sym typeface="Times New Roman"/>
              </a:rPr>
              <a:t>Alfred V </a:t>
            </a:r>
            <a:r>
              <a:rPr lang="en-US" sz="2000" dirty="0" err="1">
                <a:latin typeface="Cambria" pitchFamily="18" charset="0"/>
                <a:ea typeface="Cambria" pitchFamily="18" charset="0"/>
                <a:cs typeface="Times New Roman"/>
                <a:sym typeface="Times New Roman"/>
              </a:rPr>
              <a:t>Aho</a:t>
            </a:r>
            <a:r>
              <a:rPr lang="en-US" sz="2000" dirty="0">
                <a:latin typeface="Cambria" pitchFamily="18" charset="0"/>
                <a:ea typeface="Cambria" pitchFamily="18" charset="0"/>
                <a:cs typeface="Times New Roman"/>
                <a:sym typeface="Times New Roman"/>
              </a:rPr>
              <a:t>, Monica S Lam, Ravi </a:t>
            </a:r>
            <a:r>
              <a:rPr lang="en-US" sz="2000" dirty="0" err="1">
                <a:latin typeface="Cambria" pitchFamily="18" charset="0"/>
                <a:ea typeface="Cambria" pitchFamily="18" charset="0"/>
                <a:cs typeface="Times New Roman"/>
                <a:sym typeface="Times New Roman"/>
              </a:rPr>
              <a:t>Sethi</a:t>
            </a:r>
            <a:r>
              <a:rPr lang="en-US" sz="2000" dirty="0">
                <a:latin typeface="Cambria" pitchFamily="18" charset="0"/>
                <a:ea typeface="Cambria" pitchFamily="18" charset="0"/>
                <a:cs typeface="Times New Roman"/>
                <a:sym typeface="Times New Roman"/>
              </a:rPr>
              <a:t>, Jeffrey D </a:t>
            </a:r>
            <a:r>
              <a:rPr lang="en-US" sz="2000" dirty="0" err="1">
                <a:latin typeface="Cambria" pitchFamily="18" charset="0"/>
                <a:ea typeface="Cambria" pitchFamily="18" charset="0"/>
                <a:cs typeface="Times New Roman"/>
                <a:sym typeface="Times New Roman"/>
              </a:rPr>
              <a:t>Ullman,Compilers</a:t>
            </a:r>
            <a:r>
              <a:rPr lang="en-US" sz="2000" dirty="0">
                <a:latin typeface="Cambria" pitchFamily="18" charset="0"/>
                <a:ea typeface="Cambria" pitchFamily="18" charset="0"/>
                <a:cs typeface="Times New Roman"/>
                <a:sym typeface="Times New Roman"/>
              </a:rPr>
              <a:t>: Principles, Techniques &amp; Tools, 2nd Edition(2022), Pearson Education.</a:t>
            </a:r>
            <a:endParaRPr sz="2000">
              <a:latin typeface="Cambria" pitchFamily="18" charset="0"/>
              <a:ea typeface="Cambria" pitchFamily="18" charset="0"/>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sp>
        <p:nvSpPr>
          <p:cNvPr id="212" name="Google Shape;212;p10"/>
          <p:cNvSpPr/>
          <p:nvPr/>
        </p:nvSpPr>
        <p:spPr>
          <a:xfrm>
            <a:off x="685800" y="274320"/>
            <a:ext cx="7771680" cy="89568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Preprocessors, </a:t>
            </a:r>
            <a:r>
              <a:rPr lang="en-US" sz="2400" b="1" i="0" u="none" strike="noStrike" cap="none" dirty="0" smtClean="0">
                <a:solidFill>
                  <a:srgbClr val="000000"/>
                </a:solidFill>
                <a:latin typeface="Times New Roman"/>
                <a:ea typeface="Times New Roman"/>
                <a:cs typeface="Times New Roman"/>
                <a:sym typeface="Times New Roman"/>
              </a:rPr>
              <a:t>Assemblers </a:t>
            </a:r>
            <a:r>
              <a:rPr lang="en-US" sz="2400" b="1" i="0" u="none" strike="noStrike" cap="none" dirty="0">
                <a:solidFill>
                  <a:srgbClr val="000000"/>
                </a:solidFill>
                <a:latin typeface="Times New Roman"/>
                <a:ea typeface="Times New Roman"/>
                <a:cs typeface="Times New Roman"/>
                <a:sym typeface="Times New Roman"/>
              </a:rPr>
              <a:t>and Linkers</a:t>
            </a:r>
            <a:endParaRPr b="0" i="0" u="none" strike="noStrike" cap="none">
              <a:solidFill>
                <a:srgbClr val="000000"/>
              </a:solidFill>
              <a:latin typeface="Arial"/>
              <a:ea typeface="Arial"/>
              <a:cs typeface="Arial"/>
              <a:sym typeface="Arial"/>
            </a:endParaRPr>
          </a:p>
        </p:txBody>
      </p:sp>
      <p:sp>
        <p:nvSpPr>
          <p:cNvPr id="213" name="Google Shape;213;p10"/>
          <p:cNvSpPr/>
          <p:nvPr/>
        </p:nvSpPr>
        <p:spPr>
          <a:xfrm>
            <a:off x="365760" y="1280160"/>
            <a:ext cx="8091720" cy="4815000"/>
          </a:xfrm>
          <a:prstGeom prst="rect">
            <a:avLst/>
          </a:prstGeom>
          <a:noFill/>
          <a:ln>
            <a:noFill/>
          </a:ln>
        </p:spPr>
        <p:txBody>
          <a:bodyPr spcFirstLastPara="1" wrap="square" lIns="90000" tIns="46800" rIns="90000" bIns="46800" anchor="t" anchorCtr="0">
            <a:noAutofit/>
          </a:bodyPr>
          <a:lstStyle/>
          <a:p>
            <a:pPr marL="342720" marR="0" lvl="0" indent="-342000" algn="just" rtl="0">
              <a:lnSpc>
                <a:spcPct val="100000"/>
              </a:lnSpc>
              <a:spcBef>
                <a:spcPts val="0"/>
              </a:spcBef>
              <a:spcAft>
                <a:spcPts val="0"/>
              </a:spcAft>
              <a:buClr>
                <a:srgbClr val="000000"/>
              </a:buClr>
              <a:buSzPts val="2800"/>
              <a:buFont typeface="Times"/>
              <a:buChar char="•"/>
            </a:pPr>
            <a:r>
              <a:rPr lang="en-US" sz="1800" b="0" i="0" u="none" strike="noStrike" cap="none" dirty="0">
                <a:solidFill>
                  <a:srgbClr val="000000"/>
                </a:solidFill>
                <a:latin typeface="Cambria" pitchFamily="18" charset="0"/>
                <a:ea typeface="Cambria" pitchFamily="18" charset="0"/>
                <a:cs typeface="Times New Roman"/>
                <a:sym typeface="Times New Roman"/>
              </a:rPr>
              <a:t>A </a:t>
            </a:r>
            <a:r>
              <a:rPr lang="en-US" sz="1800" b="1" i="0" u="none" strike="noStrike" cap="none" dirty="0">
                <a:solidFill>
                  <a:srgbClr val="000000"/>
                </a:solidFill>
                <a:latin typeface="Cambria" pitchFamily="18" charset="0"/>
                <a:ea typeface="Cambria" pitchFamily="18" charset="0"/>
                <a:cs typeface="Times New Roman"/>
                <a:sym typeface="Times New Roman"/>
              </a:rPr>
              <a:t>preprocessor</a:t>
            </a:r>
            <a:r>
              <a:rPr lang="en-US" sz="1800" b="0" i="0" u="none" strike="noStrike" cap="none" dirty="0">
                <a:solidFill>
                  <a:srgbClr val="000000"/>
                </a:solidFill>
                <a:latin typeface="Cambria" pitchFamily="18" charset="0"/>
                <a:ea typeface="Cambria" pitchFamily="18" charset="0"/>
                <a:cs typeface="Times New Roman"/>
                <a:sym typeface="Times New Roman"/>
              </a:rPr>
              <a:t> considered as part of compiler, is a tool that produces input for compilers. It deals with macro-processing, file inclusion, language extension, etc.</a:t>
            </a:r>
            <a:endParaRPr sz="1800" b="0" i="0" u="none" strike="noStrike" cap="none">
              <a:solidFill>
                <a:srgbClr val="000000"/>
              </a:solidFill>
              <a:latin typeface="Cambria" pitchFamily="18" charset="0"/>
              <a:ea typeface="Cambria" pitchFamily="18" charset="0"/>
              <a:sym typeface="Arial"/>
            </a:endParaRPr>
          </a:p>
          <a:p>
            <a:pPr marL="360" marR="0" lvl="0" indent="0" algn="just" rtl="0">
              <a:lnSpc>
                <a:spcPct val="100000"/>
              </a:lnSpc>
              <a:spcBef>
                <a:spcPts val="0"/>
              </a:spcBef>
              <a:spcAft>
                <a:spcPts val="0"/>
              </a:spcAft>
              <a:buNone/>
            </a:pPr>
            <a:endParaRPr sz="1800" b="0" i="0" u="none" strike="noStrike" cap="none">
              <a:solidFill>
                <a:srgbClr val="000000"/>
              </a:solidFill>
              <a:latin typeface="Cambria" pitchFamily="18" charset="0"/>
              <a:ea typeface="Cambria" pitchFamily="18" charset="0"/>
              <a:sym typeface="Arial"/>
            </a:endParaRPr>
          </a:p>
          <a:p>
            <a:pPr marL="342720" marR="0" lvl="0" indent="-342000" algn="just" rtl="0">
              <a:lnSpc>
                <a:spcPct val="100000"/>
              </a:lnSpc>
              <a:spcBef>
                <a:spcPts val="0"/>
              </a:spcBef>
              <a:spcAft>
                <a:spcPts val="0"/>
              </a:spcAft>
              <a:buClr>
                <a:srgbClr val="000000"/>
              </a:buClr>
              <a:buSzPts val="2800"/>
              <a:buFont typeface="Times"/>
              <a:buChar char="•"/>
            </a:pPr>
            <a:r>
              <a:rPr lang="en-US" sz="1800" b="1" i="0" u="none" strike="noStrike" cap="none" dirty="0">
                <a:solidFill>
                  <a:srgbClr val="000000"/>
                </a:solidFill>
                <a:latin typeface="Cambria" pitchFamily="18" charset="0"/>
                <a:ea typeface="Cambria" pitchFamily="18" charset="0"/>
                <a:cs typeface="Times New Roman"/>
                <a:sym typeface="Times New Roman"/>
              </a:rPr>
              <a:t>Assembler</a:t>
            </a:r>
            <a:endParaRPr sz="1800" b="1" i="0" u="none" strike="noStrike" cap="none">
              <a:solidFill>
                <a:srgbClr val="000000"/>
              </a:solidFill>
              <a:latin typeface="Cambria" pitchFamily="18" charset="0"/>
              <a:ea typeface="Cambria" pitchFamily="18" charset="0"/>
              <a:sym typeface="Arial"/>
            </a:endParaRPr>
          </a:p>
          <a:p>
            <a:pPr marL="360" marR="0" lvl="0" indent="0" algn="just" rtl="0">
              <a:lnSpc>
                <a:spcPct val="100000"/>
              </a:lnSpc>
              <a:spcBef>
                <a:spcPts val="0"/>
              </a:spcBef>
              <a:spcAft>
                <a:spcPts val="0"/>
              </a:spcAft>
              <a:buNone/>
            </a:pPr>
            <a:r>
              <a:rPr lang="en-US" sz="1800" b="0" i="0" u="none" strike="noStrike" cap="none" dirty="0">
                <a:solidFill>
                  <a:srgbClr val="000000"/>
                </a:solidFill>
                <a:latin typeface="Cambria" pitchFamily="18" charset="0"/>
                <a:ea typeface="Cambria" pitchFamily="18" charset="0"/>
                <a:cs typeface="Times New Roman"/>
                <a:sym typeface="Times New Roman"/>
              </a:rPr>
              <a:t>An assembler translates assembly language programs into machine code. The </a:t>
            </a:r>
            <a:r>
              <a:rPr lang="en-US" sz="1800" b="1" i="0" u="none" strike="noStrike" cap="none" dirty="0">
                <a:solidFill>
                  <a:srgbClr val="000000"/>
                </a:solidFill>
                <a:latin typeface="Cambria" pitchFamily="18" charset="0"/>
                <a:ea typeface="Cambria" pitchFamily="18" charset="0"/>
                <a:cs typeface="Times New Roman"/>
                <a:sym typeface="Times New Roman"/>
              </a:rPr>
              <a:t>output</a:t>
            </a:r>
            <a:r>
              <a:rPr lang="en-US" sz="1800" b="0" i="0" u="none" strike="noStrike" cap="none" dirty="0">
                <a:solidFill>
                  <a:srgbClr val="000000"/>
                </a:solidFill>
                <a:latin typeface="Cambria" pitchFamily="18" charset="0"/>
                <a:ea typeface="Cambria" pitchFamily="18" charset="0"/>
                <a:cs typeface="Times New Roman"/>
                <a:sym typeface="Times New Roman"/>
              </a:rPr>
              <a:t> of an assembler is called an </a:t>
            </a:r>
            <a:r>
              <a:rPr lang="en-US" sz="1800" b="1" i="0" u="none" strike="noStrike" cap="none" dirty="0">
                <a:solidFill>
                  <a:srgbClr val="000000"/>
                </a:solidFill>
                <a:latin typeface="Cambria" pitchFamily="18" charset="0"/>
                <a:ea typeface="Cambria" pitchFamily="18" charset="0"/>
                <a:cs typeface="Times New Roman"/>
                <a:sym typeface="Times New Roman"/>
              </a:rPr>
              <a:t>object file</a:t>
            </a:r>
            <a:r>
              <a:rPr lang="en-US" sz="1800" b="0" i="0" u="none" strike="noStrike" cap="none" dirty="0">
                <a:solidFill>
                  <a:srgbClr val="000000"/>
                </a:solidFill>
                <a:latin typeface="Cambria" pitchFamily="18" charset="0"/>
                <a:ea typeface="Cambria" pitchFamily="18" charset="0"/>
                <a:cs typeface="Times New Roman"/>
                <a:sym typeface="Times New Roman"/>
              </a:rPr>
              <a:t>, which contains a combination of machine instructions as well as the data required to place these instructions in memory</a:t>
            </a:r>
            <a:r>
              <a:rPr lang="en-US" sz="1800" b="0" i="0" u="none" strike="noStrike" cap="none" dirty="0" smtClean="0">
                <a:solidFill>
                  <a:srgbClr val="000000"/>
                </a:solidFill>
                <a:latin typeface="Cambria" pitchFamily="18" charset="0"/>
                <a:ea typeface="Cambria" pitchFamily="18" charset="0"/>
                <a:cs typeface="Times New Roman"/>
                <a:sym typeface="Times New Roman"/>
              </a:rPr>
              <a:t>.</a:t>
            </a:r>
          </a:p>
          <a:p>
            <a:pPr marL="360" marR="0" lvl="0" indent="0" algn="just" rtl="0">
              <a:lnSpc>
                <a:spcPct val="100000"/>
              </a:lnSpc>
              <a:spcBef>
                <a:spcPts val="0"/>
              </a:spcBef>
              <a:spcAft>
                <a:spcPts val="0"/>
              </a:spcAft>
              <a:buNone/>
            </a:pPr>
            <a:endParaRPr lang="en-US" sz="1800" b="0" i="0" u="none" strike="noStrike" cap="none" dirty="0" smtClean="0">
              <a:solidFill>
                <a:srgbClr val="000000"/>
              </a:solidFill>
              <a:latin typeface="Cambria" pitchFamily="18" charset="0"/>
              <a:ea typeface="Cambria" pitchFamily="18" charset="0"/>
              <a:cs typeface="Times New Roman"/>
              <a:sym typeface="Times New Roman"/>
            </a:endParaRPr>
          </a:p>
          <a:p>
            <a:pPr marL="342720" lvl="0" indent="-342000" algn="just">
              <a:buSzPts val="2800"/>
              <a:buFont typeface="Times"/>
              <a:buChar char="•"/>
            </a:pPr>
            <a:r>
              <a:rPr lang="en-US" sz="1800" b="1" dirty="0" smtClean="0">
                <a:latin typeface="Cambria" pitchFamily="18" charset="0"/>
                <a:ea typeface="Cambria" pitchFamily="18" charset="0"/>
                <a:cs typeface="Times New Roman"/>
                <a:sym typeface="Times New Roman"/>
              </a:rPr>
              <a:t>Linker</a:t>
            </a:r>
          </a:p>
          <a:p>
            <a:pPr lvl="0" algn="just"/>
            <a:r>
              <a:rPr lang="en-US" sz="1800" dirty="0" smtClean="0">
                <a:latin typeface="Cambria" pitchFamily="18" charset="0"/>
                <a:ea typeface="Cambria" pitchFamily="18" charset="0"/>
                <a:cs typeface="Times New Roman"/>
                <a:sym typeface="Times New Roman"/>
              </a:rPr>
              <a:t>A computer program that links and merges various object files together in order to make an executable file. </a:t>
            </a:r>
          </a:p>
          <a:p>
            <a:pPr lvl="0" algn="just"/>
            <a:endParaRPr lang="en-US" sz="1800" dirty="0" smtClean="0">
              <a:latin typeface="Cambria" pitchFamily="18" charset="0"/>
              <a:ea typeface="Cambria" pitchFamily="18" charset="0"/>
              <a:cs typeface="Times New Roman"/>
              <a:sym typeface="Times New Roman"/>
            </a:endParaRPr>
          </a:p>
          <a:p>
            <a:pPr marL="342720" lvl="0" indent="-342000" algn="just">
              <a:buSzPts val="1260"/>
            </a:pPr>
            <a:r>
              <a:rPr lang="en-US" sz="1800" dirty="0" smtClean="0">
                <a:latin typeface="Cambria" pitchFamily="18" charset="0"/>
                <a:ea typeface="Cambria" pitchFamily="18" charset="0"/>
                <a:cs typeface="Times New Roman"/>
                <a:sym typeface="Times New Roman"/>
              </a:rPr>
              <a:t>	All these files might have been compiled by separate assemblers. The major task of a linker is to search and locate referenced module/routines in a program and to determine the memory location where these codes will be loaded, making the program instruction to have absolute references.</a:t>
            </a:r>
          </a:p>
          <a:p>
            <a:pPr marL="360" marR="0" lvl="0" indent="0" algn="just" rtl="0">
              <a:lnSpc>
                <a:spcPct val="100000"/>
              </a:lnSpc>
              <a:spcBef>
                <a:spcPts val="0"/>
              </a:spcBef>
              <a:spcAft>
                <a:spcPts val="0"/>
              </a:spcAft>
              <a:buNone/>
            </a:pPr>
            <a:endParaRPr sz="1800" b="0" i="0" u="none" strike="noStrike" cap="none">
              <a:solidFill>
                <a:srgbClr val="000000"/>
              </a:solidFill>
              <a:latin typeface="Cambria" pitchFamily="18" charset="0"/>
              <a:ea typeface="Cambria" pitchFamily="18" charset="0"/>
              <a:sym typeface="Arial"/>
            </a:endParaRPr>
          </a:p>
          <a:p>
            <a:pPr marL="360" marR="0" lvl="0" indent="0" algn="just" rtl="0">
              <a:lnSpc>
                <a:spcPct val="100000"/>
              </a:lnSpc>
              <a:spcBef>
                <a:spcPts val="0"/>
              </a:spcBef>
              <a:spcAft>
                <a:spcPts val="0"/>
              </a:spcAft>
              <a:buNone/>
            </a:pPr>
            <a:r>
              <a:rPr lang="en-US" sz="1800" b="0" i="0" u="none" strike="noStrike" cap="none" dirty="0">
                <a:solidFill>
                  <a:srgbClr val="000000"/>
                </a:solidFill>
                <a:latin typeface="Cambria" pitchFamily="18" charset="0"/>
                <a:ea typeface="Cambria" pitchFamily="18" charset="0"/>
                <a:cs typeface="Times New Roman"/>
                <a:sym typeface="Times New Roman"/>
              </a:rPr>
              <a:t> </a:t>
            </a:r>
            <a:endParaRPr sz="1800" b="0" i="0" u="none" strike="noStrike" cap="none">
              <a:solidFill>
                <a:srgbClr val="000000"/>
              </a:solidFill>
              <a:latin typeface="Cambria" pitchFamily="18" charset="0"/>
              <a:ea typeface="Cambria" pitchFamily="18" charset="0"/>
              <a:sym typeface="Arial"/>
            </a:endParaRPr>
          </a:p>
          <a:p>
            <a:pPr marL="360" marR="0" lvl="0" indent="0" algn="just" rtl="0">
              <a:lnSpc>
                <a:spcPct val="100000"/>
              </a:lnSpc>
              <a:spcBef>
                <a:spcPts val="0"/>
              </a:spcBef>
              <a:spcAft>
                <a:spcPts val="0"/>
              </a:spcAft>
              <a:buNone/>
            </a:pPr>
            <a:r>
              <a:rPr lang="en-US" sz="1800" b="0" i="0" u="none" strike="noStrike" cap="none" dirty="0">
                <a:solidFill>
                  <a:srgbClr val="000000"/>
                </a:solidFill>
                <a:latin typeface="Cambria" pitchFamily="18" charset="0"/>
                <a:ea typeface="Cambria" pitchFamily="18" charset="0"/>
                <a:cs typeface="Times New Roman"/>
                <a:sym typeface="Times New Roman"/>
              </a:rPr>
              <a:t> </a:t>
            </a:r>
            <a:endParaRPr sz="1800" b="0" i="0" u="none" strike="noStrike" cap="none">
              <a:solidFill>
                <a:srgbClr val="000000"/>
              </a:solidFill>
              <a:latin typeface="Cambria" pitchFamily="18" charset="0"/>
              <a:ea typeface="Cambria" pitchFamily="18" charset="0"/>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sp>
        <p:nvSpPr>
          <p:cNvPr id="230" name="Google Shape;230;p13"/>
          <p:cNvSpPr/>
          <p:nvPr/>
        </p:nvSpPr>
        <p:spPr>
          <a:xfrm>
            <a:off x="685800" y="274320"/>
            <a:ext cx="7771680" cy="100548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000" b="1" i="0" u="none" strike="noStrike" cap="none">
                <a:solidFill>
                  <a:srgbClr val="000000"/>
                </a:solidFill>
                <a:latin typeface="Times New Roman"/>
                <a:ea typeface="Times New Roman"/>
                <a:cs typeface="Times New Roman"/>
                <a:sym typeface="Times New Roman"/>
              </a:rPr>
              <a:t>Phases of a Compiler</a:t>
            </a:r>
            <a:endParaRPr sz="1800" b="0" i="0" u="none" strike="noStrike" cap="none">
              <a:solidFill>
                <a:srgbClr val="000000"/>
              </a:solidFill>
              <a:latin typeface="Arial"/>
              <a:ea typeface="Arial"/>
              <a:cs typeface="Arial"/>
              <a:sym typeface="Arial"/>
            </a:endParaRPr>
          </a:p>
        </p:txBody>
      </p:sp>
      <p:sp>
        <p:nvSpPr>
          <p:cNvPr id="231" name="Google Shape;231;p13"/>
          <p:cNvSpPr/>
          <p:nvPr/>
        </p:nvSpPr>
        <p:spPr>
          <a:xfrm>
            <a:off x="365760" y="1280160"/>
            <a:ext cx="8091720" cy="4815000"/>
          </a:xfrm>
          <a:prstGeom prst="rect">
            <a:avLst/>
          </a:prstGeom>
          <a:noFill/>
          <a:ln>
            <a:noFill/>
          </a:ln>
        </p:spPr>
        <p:txBody>
          <a:bodyPr spcFirstLastPara="1" wrap="square" lIns="90000" tIns="46800" rIns="90000" bIns="46800" anchor="t" anchorCtr="0">
            <a:noAutofit/>
          </a:bodyPr>
          <a:lstStyle/>
          <a:p>
            <a:pPr marL="342720" marR="0" lvl="0" indent="-342000" algn="just"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The compilation process is a sequence of various phases. </a:t>
            </a:r>
            <a:endParaRPr sz="1800" b="0" i="0" u="none" strike="noStrike" cap="none">
              <a:solidFill>
                <a:srgbClr val="000000"/>
              </a:solidFill>
              <a:latin typeface="Arial"/>
              <a:ea typeface="Arial"/>
              <a:cs typeface="Arial"/>
              <a:sym typeface="Arial"/>
            </a:endParaRPr>
          </a:p>
          <a:p>
            <a:pPr marL="342720" marR="0" lvl="0" indent="-342000" algn="just"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Each </a:t>
            </a:r>
            <a:r>
              <a:rPr lang="en-US" sz="2800" b="1" i="0" u="none" strike="noStrike" cap="none">
                <a:solidFill>
                  <a:srgbClr val="000000"/>
                </a:solidFill>
                <a:latin typeface="Times New Roman"/>
                <a:ea typeface="Times New Roman"/>
                <a:cs typeface="Times New Roman"/>
                <a:sym typeface="Times New Roman"/>
              </a:rPr>
              <a:t>phase takes input from its previous stage </a:t>
            </a:r>
            <a:r>
              <a:rPr lang="en-US" sz="2800" b="0" i="0" u="none" strike="noStrike" cap="none">
                <a:solidFill>
                  <a:srgbClr val="000000"/>
                </a:solidFill>
                <a:latin typeface="Times New Roman"/>
                <a:ea typeface="Times New Roman"/>
                <a:cs typeface="Times New Roman"/>
                <a:sym typeface="Times New Roman"/>
              </a:rPr>
              <a:t>and has its own representation of source program, and </a:t>
            </a:r>
            <a:r>
              <a:rPr lang="en-US" sz="2800" b="1" i="0" u="none" strike="noStrike" cap="none">
                <a:solidFill>
                  <a:srgbClr val="000000"/>
                </a:solidFill>
                <a:latin typeface="Times New Roman"/>
                <a:ea typeface="Times New Roman"/>
                <a:cs typeface="Times New Roman"/>
                <a:sym typeface="Times New Roman"/>
              </a:rPr>
              <a:t>feeds its output to the next phase </a:t>
            </a:r>
            <a:r>
              <a:rPr lang="en-US" sz="2800" b="0" i="0" u="none" strike="noStrike" cap="none">
                <a:solidFill>
                  <a:srgbClr val="000000"/>
                </a:solidFill>
                <a:latin typeface="Times New Roman"/>
                <a:ea typeface="Times New Roman"/>
                <a:cs typeface="Times New Roman"/>
                <a:sym typeface="Times New Roman"/>
              </a:rPr>
              <a:t>of the compiler.</a:t>
            </a: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5"/>
          <p:cNvPicPr preferRelativeResize="0"/>
          <p:nvPr/>
        </p:nvPicPr>
        <p:blipFill rotWithShape="1">
          <a:blip r:embed="rId3">
            <a:alphaModFix/>
          </a:blip>
          <a:srcRect l="29104" t="16026" r="25764" b="13247"/>
          <a:stretch/>
        </p:blipFill>
        <p:spPr>
          <a:xfrm>
            <a:off x="472125" y="0"/>
            <a:ext cx="8954076" cy="7365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42" name="Google Shape;242;p16"/>
          <p:cNvSpPr txBox="1">
            <a:spLocks noGrp="1"/>
          </p:cNvSpPr>
          <p:nvPr>
            <p:ph type="subTitle" idx="1"/>
          </p:nvPr>
        </p:nvSpPr>
        <p:spPr>
          <a:xfrm>
            <a:off x="457200" y="273600"/>
            <a:ext cx="8229240" cy="1144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800"/>
          </a:p>
        </p:txBody>
      </p:sp>
      <p:pic>
        <p:nvPicPr>
          <p:cNvPr id="243" name="Google Shape;243;p16"/>
          <p:cNvPicPr preferRelativeResize="0"/>
          <p:nvPr/>
        </p:nvPicPr>
        <p:blipFill rotWithShape="1">
          <a:blip r:embed="rId3">
            <a:alphaModFix/>
          </a:blip>
          <a:srcRect l="31296" t="17034" r="15740" b="12048"/>
          <a:stretch/>
        </p:blipFill>
        <p:spPr>
          <a:xfrm>
            <a:off x="457200" y="309275"/>
            <a:ext cx="8229252" cy="6239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7"/>
          <p:cNvPicPr preferRelativeResize="0"/>
          <p:nvPr/>
        </p:nvPicPr>
        <p:blipFill rotWithShape="1">
          <a:blip r:embed="rId3">
            <a:alphaModFix/>
          </a:blip>
          <a:srcRect l="32173" t="17412" r="18960" b="12234"/>
          <a:stretch/>
        </p:blipFill>
        <p:spPr>
          <a:xfrm>
            <a:off x="472125" y="194050"/>
            <a:ext cx="8831976" cy="6476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Front-end, Back-end division</a:t>
            </a:r>
            <a:endParaRPr sz="1800" b="0" strike="noStrike">
              <a:solidFill>
                <a:srgbClr val="000000"/>
              </a:solidFill>
              <a:latin typeface="Arial"/>
              <a:ea typeface="Arial"/>
              <a:cs typeface="Arial"/>
              <a:sym typeface="Arial"/>
            </a:endParaRPr>
          </a:p>
        </p:txBody>
      </p:sp>
      <p:sp>
        <p:nvSpPr>
          <p:cNvPr id="254" name="Google Shape;254;p44"/>
          <p:cNvSpPr/>
          <p:nvPr/>
        </p:nvSpPr>
        <p:spPr>
          <a:xfrm>
            <a:off x="685800" y="3641040"/>
            <a:ext cx="7771680" cy="2581920"/>
          </a:xfrm>
          <a:prstGeom prst="rect">
            <a:avLst/>
          </a:prstGeom>
          <a:noFill/>
          <a:ln>
            <a:noFill/>
          </a:ln>
        </p:spPr>
        <p:txBody>
          <a:bodyPr spcFirstLastPara="1" wrap="square" lIns="90000" tIns="45000" rIns="90000" bIns="45000" anchor="t" anchorCtr="0">
            <a:noAutofit/>
          </a:bodyPr>
          <a:lstStyle/>
          <a:p>
            <a:pPr marL="342720" marR="0" lvl="0" indent="-342000" algn="l" rtl="0">
              <a:lnSpc>
                <a:spcPct val="10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Front end maps legal code into IR</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Back end maps IR onto target machine</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Allows multiple front ends</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Multiple passes -&gt; better code</a:t>
            </a:r>
            <a:endParaRPr sz="1800" b="0" strike="noStrike">
              <a:solidFill>
                <a:srgbClr val="000000"/>
              </a:solidFill>
              <a:latin typeface="Arial"/>
              <a:ea typeface="Arial"/>
              <a:cs typeface="Arial"/>
              <a:sym typeface="Arial"/>
            </a:endParaRPr>
          </a:p>
          <a:p>
            <a:pPr marL="360" marR="0" lvl="0" indent="0" algn="l" rtl="0">
              <a:lnSpc>
                <a:spcPct val="100000"/>
              </a:lnSpc>
              <a:spcBef>
                <a:spcPts val="0"/>
              </a:spcBef>
              <a:spcAft>
                <a:spcPts val="0"/>
              </a:spcAft>
              <a:buNone/>
            </a:pPr>
            <a:r>
              <a:rPr lang="en-US" sz="2800" b="0" strike="noStrike">
                <a:solidFill>
                  <a:srgbClr val="000000"/>
                </a:solidFill>
                <a:latin typeface="Times New Roman"/>
                <a:ea typeface="Times New Roman"/>
                <a:cs typeface="Times New Roman"/>
                <a:sym typeface="Times New Roman"/>
              </a:rPr>
              <a:t> </a:t>
            </a:r>
            <a:endParaRPr sz="1800" b="0" strike="noStrike">
              <a:solidFill>
                <a:srgbClr val="000000"/>
              </a:solidFill>
              <a:latin typeface="Arial"/>
              <a:ea typeface="Arial"/>
              <a:cs typeface="Arial"/>
              <a:sym typeface="Arial"/>
            </a:endParaRPr>
          </a:p>
        </p:txBody>
      </p:sp>
      <p:sp>
        <p:nvSpPr>
          <p:cNvPr id="255" name="Google Shape;255;p44"/>
          <p:cNvSpPr/>
          <p:nvPr/>
        </p:nvSpPr>
        <p:spPr>
          <a:xfrm>
            <a:off x="2676600" y="1600200"/>
            <a:ext cx="121824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Front end</a:t>
            </a:r>
            <a:endParaRPr sz="1800" b="0" strike="noStrike">
              <a:solidFill>
                <a:srgbClr val="000000"/>
              </a:solidFill>
              <a:latin typeface="Arial"/>
              <a:ea typeface="Arial"/>
              <a:cs typeface="Arial"/>
              <a:sym typeface="Arial"/>
            </a:endParaRPr>
          </a:p>
        </p:txBody>
      </p:sp>
      <p:cxnSp>
        <p:nvCxnSpPr>
          <p:cNvPr id="256" name="Google Shape;256;p44"/>
          <p:cNvCxnSpPr/>
          <p:nvPr/>
        </p:nvCxnSpPr>
        <p:spPr>
          <a:xfrm>
            <a:off x="2219400" y="213372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257" name="Google Shape;257;p44"/>
          <p:cNvSpPr/>
          <p:nvPr/>
        </p:nvSpPr>
        <p:spPr>
          <a:xfrm>
            <a:off x="1077480" y="1676520"/>
            <a:ext cx="1027440" cy="824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Source</a:t>
            </a:r>
            <a:endParaRPr sz="18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code</a:t>
            </a:r>
            <a:endParaRPr sz="1800" b="0" strike="noStrike">
              <a:solidFill>
                <a:srgbClr val="000000"/>
              </a:solidFill>
              <a:latin typeface="Arial"/>
              <a:ea typeface="Arial"/>
              <a:cs typeface="Arial"/>
              <a:sym typeface="Arial"/>
            </a:endParaRPr>
          </a:p>
        </p:txBody>
      </p:sp>
      <p:cxnSp>
        <p:nvCxnSpPr>
          <p:cNvPr id="258" name="Google Shape;258;p44"/>
          <p:cNvCxnSpPr/>
          <p:nvPr/>
        </p:nvCxnSpPr>
        <p:spPr>
          <a:xfrm>
            <a:off x="6257880" y="213372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259" name="Google Shape;259;p44"/>
          <p:cNvSpPr/>
          <p:nvPr/>
        </p:nvSpPr>
        <p:spPr>
          <a:xfrm>
            <a:off x="6675480" y="1692360"/>
            <a:ext cx="1248480" cy="824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Machine</a:t>
            </a:r>
            <a:endParaRPr sz="18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code</a:t>
            </a:r>
            <a:endParaRPr sz="1800" b="0" strike="noStrike">
              <a:solidFill>
                <a:srgbClr val="000000"/>
              </a:solidFill>
              <a:latin typeface="Arial"/>
              <a:ea typeface="Arial"/>
              <a:cs typeface="Arial"/>
              <a:sym typeface="Arial"/>
            </a:endParaRPr>
          </a:p>
        </p:txBody>
      </p:sp>
      <p:cxnSp>
        <p:nvCxnSpPr>
          <p:cNvPr id="260" name="Google Shape;260;p44"/>
          <p:cNvCxnSpPr/>
          <p:nvPr/>
        </p:nvCxnSpPr>
        <p:spPr>
          <a:xfrm>
            <a:off x="3514680" y="266688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261" name="Google Shape;261;p44"/>
          <p:cNvSpPr/>
          <p:nvPr/>
        </p:nvSpPr>
        <p:spPr>
          <a:xfrm>
            <a:off x="4048920" y="304812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262" name="Google Shape;262;p44"/>
          <p:cNvCxnSpPr/>
          <p:nvPr/>
        </p:nvCxnSpPr>
        <p:spPr>
          <a:xfrm>
            <a:off x="3971880" y="2133720"/>
            <a:ext cx="990720" cy="360"/>
          </a:xfrm>
          <a:prstGeom prst="straightConnector1">
            <a:avLst/>
          </a:prstGeom>
          <a:noFill/>
          <a:ln w="9525" cap="flat" cmpd="sng">
            <a:solidFill>
              <a:srgbClr val="000000"/>
            </a:solidFill>
            <a:prstDash val="solid"/>
            <a:miter lim="8000"/>
            <a:headEnd type="none" w="sm" len="sm"/>
            <a:tailEnd type="triangle" w="med" len="med"/>
          </a:ln>
        </p:spPr>
      </p:cxnSp>
      <p:sp>
        <p:nvSpPr>
          <p:cNvPr id="263" name="Google Shape;263;p44"/>
          <p:cNvSpPr/>
          <p:nvPr/>
        </p:nvSpPr>
        <p:spPr>
          <a:xfrm>
            <a:off x="4201920" y="160020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sp>
        <p:nvSpPr>
          <p:cNvPr id="264" name="Google Shape;264;p44"/>
          <p:cNvSpPr/>
          <p:nvPr/>
        </p:nvSpPr>
        <p:spPr>
          <a:xfrm>
            <a:off x="5038560" y="1600200"/>
            <a:ext cx="12186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Back end</a:t>
            </a:r>
            <a:endParaRPr sz="1800" b="0" strike="noStrike">
              <a:solidFill>
                <a:srgbClr val="000000"/>
              </a:solidFill>
              <a:latin typeface="Arial"/>
              <a:ea typeface="Arial"/>
              <a:cs typeface="Arial"/>
              <a:sym typeface="Arial"/>
            </a:endParaRPr>
          </a:p>
        </p:txBody>
      </p:sp>
      <p:cxnSp>
        <p:nvCxnSpPr>
          <p:cNvPr id="265" name="Google Shape;265;p44"/>
          <p:cNvCxnSpPr/>
          <p:nvPr/>
        </p:nvCxnSpPr>
        <p:spPr>
          <a:xfrm flipH="1">
            <a:off x="4734000" y="2590920"/>
            <a:ext cx="914400" cy="533160"/>
          </a:xfrm>
          <a:prstGeom prst="straightConnector1">
            <a:avLst/>
          </a:prstGeom>
          <a:noFill/>
          <a:ln w="9525" cap="flat" cmpd="sng">
            <a:solidFill>
              <a:srgbClr val="000000"/>
            </a:solidFill>
            <a:prstDash val="solid"/>
            <a:miter lim="8000"/>
            <a:headEnd type="none" w="sm" len="sm"/>
            <a:tailEnd type="triangle" w="med" len="med"/>
          </a:ln>
        </p:spPr>
      </p:cxnSp>
      <p:sp>
        <p:nvSpPr>
          <p:cNvPr id="266" name="Google Shape;266;p44"/>
          <p:cNvSpPr txBox="1"/>
          <p:nvPr/>
        </p:nvSpPr>
        <p:spPr>
          <a:xfrm>
            <a:off x="3610988" y="1030375"/>
            <a:ext cx="1666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Intermediate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Language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Front end</a:t>
            </a:r>
            <a:endParaRPr sz="1800" b="0" strike="noStrike">
              <a:solidFill>
                <a:srgbClr val="000000"/>
              </a:solidFill>
              <a:latin typeface="Arial"/>
              <a:ea typeface="Arial"/>
              <a:cs typeface="Arial"/>
              <a:sym typeface="Arial"/>
            </a:endParaRPr>
          </a:p>
        </p:txBody>
      </p:sp>
      <p:sp>
        <p:nvSpPr>
          <p:cNvPr id="272" name="Google Shape;272;p45"/>
          <p:cNvSpPr/>
          <p:nvPr/>
        </p:nvSpPr>
        <p:spPr>
          <a:xfrm>
            <a:off x="685800" y="3352680"/>
            <a:ext cx="7771680" cy="2742480"/>
          </a:xfrm>
          <a:prstGeom prst="rect">
            <a:avLst/>
          </a:prstGeom>
          <a:noFill/>
          <a:ln>
            <a:noFill/>
          </a:ln>
        </p:spPr>
        <p:txBody>
          <a:bodyPr spcFirstLastPara="1" wrap="square" lIns="90000" tIns="45000" rIns="90000" bIns="45000" anchor="t" anchorCtr="0">
            <a:noAutofit/>
          </a:bodyPr>
          <a:lstStyle/>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Recognize legal code</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Report errors</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Produce IR</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Preliminary storage maps</a:t>
            </a:r>
            <a:endParaRPr sz="1800" b="0" strike="noStrike">
              <a:solidFill>
                <a:srgbClr val="000000"/>
              </a:solidFill>
              <a:latin typeface="Arial"/>
              <a:ea typeface="Arial"/>
              <a:cs typeface="Arial"/>
              <a:sym typeface="Arial"/>
            </a:endParaRPr>
          </a:p>
        </p:txBody>
      </p:sp>
      <p:sp>
        <p:nvSpPr>
          <p:cNvPr id="273" name="Google Shape;273;p45"/>
          <p:cNvSpPr/>
          <p:nvPr/>
        </p:nvSpPr>
        <p:spPr>
          <a:xfrm>
            <a:off x="2676600" y="1295280"/>
            <a:ext cx="121824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Scanner</a:t>
            </a:r>
            <a:endParaRPr sz="1800" b="0" strike="noStrike">
              <a:solidFill>
                <a:srgbClr val="000000"/>
              </a:solidFill>
              <a:latin typeface="Arial"/>
              <a:ea typeface="Arial"/>
              <a:cs typeface="Arial"/>
              <a:sym typeface="Arial"/>
            </a:endParaRPr>
          </a:p>
        </p:txBody>
      </p:sp>
      <p:cxnSp>
        <p:nvCxnSpPr>
          <p:cNvPr id="274" name="Google Shape;274;p45"/>
          <p:cNvCxnSpPr/>
          <p:nvPr/>
        </p:nvCxnSpPr>
        <p:spPr>
          <a:xfrm>
            <a:off x="2219400" y="182880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275" name="Google Shape;275;p45"/>
          <p:cNvSpPr/>
          <p:nvPr/>
        </p:nvSpPr>
        <p:spPr>
          <a:xfrm>
            <a:off x="1077480" y="1371600"/>
            <a:ext cx="1027440" cy="824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Source</a:t>
            </a:r>
            <a:endParaRPr sz="18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code</a:t>
            </a:r>
            <a:endParaRPr sz="1800" b="0" strike="noStrike">
              <a:solidFill>
                <a:srgbClr val="000000"/>
              </a:solidFill>
              <a:latin typeface="Arial"/>
              <a:ea typeface="Arial"/>
              <a:cs typeface="Arial"/>
              <a:sym typeface="Arial"/>
            </a:endParaRPr>
          </a:p>
        </p:txBody>
      </p:sp>
      <p:cxnSp>
        <p:nvCxnSpPr>
          <p:cNvPr id="276" name="Google Shape;276;p45"/>
          <p:cNvCxnSpPr/>
          <p:nvPr/>
        </p:nvCxnSpPr>
        <p:spPr>
          <a:xfrm>
            <a:off x="6257880" y="182880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277" name="Google Shape;277;p45"/>
          <p:cNvSpPr/>
          <p:nvPr/>
        </p:nvSpPr>
        <p:spPr>
          <a:xfrm>
            <a:off x="6676920" y="138744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cxnSp>
        <p:nvCxnSpPr>
          <p:cNvPr id="278" name="Google Shape;278;p45"/>
          <p:cNvCxnSpPr/>
          <p:nvPr/>
        </p:nvCxnSpPr>
        <p:spPr>
          <a:xfrm>
            <a:off x="3514680" y="236232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279" name="Google Shape;279;p45"/>
          <p:cNvSpPr/>
          <p:nvPr/>
        </p:nvSpPr>
        <p:spPr>
          <a:xfrm>
            <a:off x="4048920" y="274320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280" name="Google Shape;280;p45"/>
          <p:cNvCxnSpPr/>
          <p:nvPr/>
        </p:nvCxnSpPr>
        <p:spPr>
          <a:xfrm>
            <a:off x="3971880" y="1828800"/>
            <a:ext cx="990720" cy="360"/>
          </a:xfrm>
          <a:prstGeom prst="straightConnector1">
            <a:avLst/>
          </a:prstGeom>
          <a:noFill/>
          <a:ln w="9525" cap="flat" cmpd="sng">
            <a:solidFill>
              <a:srgbClr val="000000"/>
            </a:solidFill>
            <a:prstDash val="solid"/>
            <a:miter lim="8000"/>
            <a:headEnd type="none" w="sm" len="sm"/>
            <a:tailEnd type="triangle" w="med" len="med"/>
          </a:ln>
        </p:spPr>
      </p:cxnSp>
      <p:sp>
        <p:nvSpPr>
          <p:cNvPr id="281" name="Google Shape;281;p45"/>
          <p:cNvSpPr/>
          <p:nvPr/>
        </p:nvSpPr>
        <p:spPr>
          <a:xfrm>
            <a:off x="3963240" y="1295280"/>
            <a:ext cx="97704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tokens</a:t>
            </a:r>
            <a:endParaRPr sz="1800" b="0" strike="noStrike">
              <a:solidFill>
                <a:srgbClr val="000000"/>
              </a:solidFill>
              <a:latin typeface="Arial"/>
              <a:ea typeface="Arial"/>
              <a:cs typeface="Arial"/>
              <a:sym typeface="Arial"/>
            </a:endParaRPr>
          </a:p>
        </p:txBody>
      </p:sp>
      <p:sp>
        <p:nvSpPr>
          <p:cNvPr id="282" name="Google Shape;282;p45"/>
          <p:cNvSpPr/>
          <p:nvPr/>
        </p:nvSpPr>
        <p:spPr>
          <a:xfrm>
            <a:off x="5038560" y="1295280"/>
            <a:ext cx="12186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Parser</a:t>
            </a:r>
            <a:endParaRPr sz="1800" b="0" strike="noStrike">
              <a:solidFill>
                <a:srgbClr val="000000"/>
              </a:solidFill>
              <a:latin typeface="Arial"/>
              <a:ea typeface="Arial"/>
              <a:cs typeface="Arial"/>
              <a:sym typeface="Arial"/>
            </a:endParaRPr>
          </a:p>
        </p:txBody>
      </p:sp>
      <p:cxnSp>
        <p:nvCxnSpPr>
          <p:cNvPr id="283" name="Google Shape;283;p45"/>
          <p:cNvCxnSpPr/>
          <p:nvPr/>
        </p:nvCxnSpPr>
        <p:spPr>
          <a:xfrm flipH="1">
            <a:off x="4734000" y="2286000"/>
            <a:ext cx="914400" cy="533520"/>
          </a:xfrm>
          <a:prstGeom prst="straightConnector1">
            <a:avLst/>
          </a:prstGeom>
          <a:noFill/>
          <a:ln w="9525" cap="flat" cmpd="sng">
            <a:solidFill>
              <a:srgbClr val="000000"/>
            </a:solidFill>
            <a:prstDash val="solid"/>
            <a:miter lim="8000"/>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6"/>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Front end</a:t>
            </a:r>
            <a:endParaRPr sz="1800" b="0" strike="noStrike">
              <a:solidFill>
                <a:srgbClr val="000000"/>
              </a:solidFill>
              <a:latin typeface="Arial"/>
              <a:ea typeface="Arial"/>
              <a:cs typeface="Arial"/>
              <a:sym typeface="Arial"/>
            </a:endParaRPr>
          </a:p>
        </p:txBody>
      </p:sp>
      <p:sp>
        <p:nvSpPr>
          <p:cNvPr id="289" name="Google Shape;289;p46"/>
          <p:cNvSpPr/>
          <p:nvPr/>
        </p:nvSpPr>
        <p:spPr>
          <a:xfrm>
            <a:off x="609480" y="3505320"/>
            <a:ext cx="7771680" cy="3047040"/>
          </a:xfrm>
          <a:prstGeom prst="rect">
            <a:avLst/>
          </a:prstGeom>
          <a:noFill/>
          <a:ln>
            <a:noFill/>
          </a:ln>
        </p:spPr>
        <p:txBody>
          <a:bodyPr spcFirstLastPara="1" wrap="square" lIns="90000" tIns="45000" rIns="90000" bIns="45000" anchor="t" anchorCtr="0">
            <a:noAutofit/>
          </a:bodyPr>
          <a:lstStyle/>
          <a:p>
            <a:pPr marL="342720" marR="0" lvl="0" indent="-342000" algn="l" rtl="0">
              <a:lnSpc>
                <a:spcPct val="8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Scanner:</a:t>
            </a:r>
            <a:endParaRPr sz="1800" b="0" strike="noStrik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Maps characters into tokens – the basic unit of syntax</a:t>
            </a:r>
            <a:endParaRPr sz="1800" b="0" i="0" u="none" strike="noStrike" cap="none">
              <a:solidFill>
                <a:srgbClr val="000000"/>
              </a:solidFill>
              <a:latin typeface="Arial"/>
              <a:ea typeface="Arial"/>
              <a:cs typeface="Arial"/>
              <a:sym typeface="Arial"/>
            </a:endParaRPr>
          </a:p>
          <a:p>
            <a:pPr marL="1143000" marR="0" lvl="2" indent="-227879" algn="l" rtl="0">
              <a:lnSpc>
                <a:spcPct val="80000"/>
              </a:lnSpc>
              <a:spcBef>
                <a:spcPts val="0"/>
              </a:spcBef>
              <a:spcAft>
                <a:spcPts val="0"/>
              </a:spcAft>
              <a:buClr>
                <a:srgbClr val="000000"/>
              </a:buClr>
              <a:buSzPts val="2000"/>
              <a:buFont typeface="Times"/>
              <a:buChar char="•"/>
            </a:pPr>
            <a:r>
              <a:rPr lang="en-US" sz="2000" b="0" i="0" u="none" strike="noStrike" cap="none">
                <a:solidFill>
                  <a:srgbClr val="000000"/>
                </a:solidFill>
                <a:latin typeface="Times New Roman"/>
                <a:ea typeface="Times New Roman"/>
                <a:cs typeface="Times New Roman"/>
                <a:sym typeface="Times New Roman"/>
              </a:rPr>
              <a:t>x = x + y becomes &lt;id, x&gt; = &lt;id, x&gt; + &lt;id, y&gt;</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Typical tokens: number, id, +, -, *, /, do, end</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Eliminate white space (tabs, blanks, comments)</a:t>
            </a:r>
            <a:endParaRPr sz="1800" b="0" i="0" u="none" strike="noStrike" cap="none">
              <a:solidFill>
                <a:srgbClr val="000000"/>
              </a:solidFill>
              <a:latin typeface="Arial"/>
              <a:ea typeface="Arial"/>
              <a:cs typeface="Arial"/>
              <a:sym typeface="Arial"/>
            </a:endParaRPr>
          </a:p>
          <a:p>
            <a:pPr marL="342720" marR="0" lvl="0" indent="-342000" algn="l" rtl="0">
              <a:lnSpc>
                <a:spcPct val="8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A key issue is speed so instead of using a tool like LEX it sometimes needed to write your own scanner</a:t>
            </a:r>
            <a:endParaRPr sz="1800" b="0" strike="noStrike">
              <a:solidFill>
                <a:srgbClr val="000000"/>
              </a:solidFill>
              <a:latin typeface="Arial"/>
              <a:ea typeface="Arial"/>
              <a:cs typeface="Arial"/>
              <a:sym typeface="Arial"/>
            </a:endParaRPr>
          </a:p>
        </p:txBody>
      </p:sp>
      <p:sp>
        <p:nvSpPr>
          <p:cNvPr id="290" name="Google Shape;290;p46"/>
          <p:cNvSpPr/>
          <p:nvPr/>
        </p:nvSpPr>
        <p:spPr>
          <a:xfrm>
            <a:off x="2676600" y="1295280"/>
            <a:ext cx="1218240" cy="990000"/>
          </a:xfrm>
          <a:prstGeom prst="rect">
            <a:avLst/>
          </a:prstGeom>
          <a:solidFill>
            <a:srgbClr val="FF3300"/>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Scanner</a:t>
            </a:r>
            <a:endParaRPr sz="1800" b="0" strike="noStrike">
              <a:solidFill>
                <a:srgbClr val="000000"/>
              </a:solidFill>
              <a:latin typeface="Arial"/>
              <a:ea typeface="Arial"/>
              <a:cs typeface="Arial"/>
              <a:sym typeface="Arial"/>
            </a:endParaRPr>
          </a:p>
        </p:txBody>
      </p:sp>
      <p:cxnSp>
        <p:nvCxnSpPr>
          <p:cNvPr id="291" name="Google Shape;291;p46"/>
          <p:cNvCxnSpPr/>
          <p:nvPr/>
        </p:nvCxnSpPr>
        <p:spPr>
          <a:xfrm>
            <a:off x="2219400" y="182880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292" name="Google Shape;292;p46"/>
          <p:cNvSpPr/>
          <p:nvPr/>
        </p:nvSpPr>
        <p:spPr>
          <a:xfrm>
            <a:off x="1077480" y="1371600"/>
            <a:ext cx="1027440" cy="824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Source</a:t>
            </a:r>
            <a:endParaRPr sz="18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code</a:t>
            </a:r>
            <a:endParaRPr sz="1800" b="0" strike="noStrike">
              <a:solidFill>
                <a:srgbClr val="000000"/>
              </a:solidFill>
              <a:latin typeface="Arial"/>
              <a:ea typeface="Arial"/>
              <a:cs typeface="Arial"/>
              <a:sym typeface="Arial"/>
            </a:endParaRPr>
          </a:p>
        </p:txBody>
      </p:sp>
      <p:cxnSp>
        <p:nvCxnSpPr>
          <p:cNvPr id="293" name="Google Shape;293;p46"/>
          <p:cNvCxnSpPr/>
          <p:nvPr/>
        </p:nvCxnSpPr>
        <p:spPr>
          <a:xfrm>
            <a:off x="6257880" y="182880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294" name="Google Shape;294;p46"/>
          <p:cNvSpPr/>
          <p:nvPr/>
        </p:nvSpPr>
        <p:spPr>
          <a:xfrm>
            <a:off x="6676920" y="138744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cxnSp>
        <p:nvCxnSpPr>
          <p:cNvPr id="295" name="Google Shape;295;p46"/>
          <p:cNvCxnSpPr/>
          <p:nvPr/>
        </p:nvCxnSpPr>
        <p:spPr>
          <a:xfrm>
            <a:off x="3514680" y="236232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296" name="Google Shape;296;p46"/>
          <p:cNvSpPr/>
          <p:nvPr/>
        </p:nvSpPr>
        <p:spPr>
          <a:xfrm>
            <a:off x="4048920" y="274320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297" name="Google Shape;297;p46"/>
          <p:cNvCxnSpPr/>
          <p:nvPr/>
        </p:nvCxnSpPr>
        <p:spPr>
          <a:xfrm>
            <a:off x="3971880" y="1828800"/>
            <a:ext cx="990720" cy="360"/>
          </a:xfrm>
          <a:prstGeom prst="straightConnector1">
            <a:avLst/>
          </a:prstGeom>
          <a:noFill/>
          <a:ln w="9525" cap="flat" cmpd="sng">
            <a:solidFill>
              <a:srgbClr val="000000"/>
            </a:solidFill>
            <a:prstDash val="solid"/>
            <a:miter lim="8000"/>
            <a:headEnd type="none" w="sm" len="sm"/>
            <a:tailEnd type="triangle" w="med" len="med"/>
          </a:ln>
        </p:spPr>
      </p:cxnSp>
      <p:sp>
        <p:nvSpPr>
          <p:cNvPr id="298" name="Google Shape;298;p46"/>
          <p:cNvSpPr/>
          <p:nvPr/>
        </p:nvSpPr>
        <p:spPr>
          <a:xfrm>
            <a:off x="3963240" y="1295280"/>
            <a:ext cx="97704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tokens</a:t>
            </a:r>
            <a:endParaRPr sz="1800" b="0" strike="noStrike">
              <a:solidFill>
                <a:srgbClr val="000000"/>
              </a:solidFill>
              <a:latin typeface="Arial"/>
              <a:ea typeface="Arial"/>
              <a:cs typeface="Arial"/>
              <a:sym typeface="Arial"/>
            </a:endParaRPr>
          </a:p>
        </p:txBody>
      </p:sp>
      <p:sp>
        <p:nvSpPr>
          <p:cNvPr id="299" name="Google Shape;299;p46"/>
          <p:cNvSpPr/>
          <p:nvPr/>
        </p:nvSpPr>
        <p:spPr>
          <a:xfrm>
            <a:off x="5038560" y="1295280"/>
            <a:ext cx="12186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Parser</a:t>
            </a:r>
            <a:endParaRPr sz="1800" b="0" strike="noStrike">
              <a:solidFill>
                <a:srgbClr val="000000"/>
              </a:solidFill>
              <a:latin typeface="Arial"/>
              <a:ea typeface="Arial"/>
              <a:cs typeface="Arial"/>
              <a:sym typeface="Arial"/>
            </a:endParaRPr>
          </a:p>
        </p:txBody>
      </p:sp>
      <p:cxnSp>
        <p:nvCxnSpPr>
          <p:cNvPr id="300" name="Google Shape;300;p46"/>
          <p:cNvCxnSpPr/>
          <p:nvPr/>
        </p:nvCxnSpPr>
        <p:spPr>
          <a:xfrm flipH="1">
            <a:off x="4734000" y="2286000"/>
            <a:ext cx="914400" cy="533520"/>
          </a:xfrm>
          <a:prstGeom prst="straightConnector1">
            <a:avLst/>
          </a:prstGeom>
          <a:noFill/>
          <a:ln w="9525" cap="flat" cmpd="sng">
            <a:solidFill>
              <a:srgbClr val="000000"/>
            </a:solidFill>
            <a:prstDash val="solid"/>
            <a:miter lim="8000"/>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Front end</a:t>
            </a:r>
            <a:endParaRPr sz="1800" b="0" strike="noStrike">
              <a:solidFill>
                <a:srgbClr val="000000"/>
              </a:solidFill>
              <a:latin typeface="Arial"/>
              <a:ea typeface="Arial"/>
              <a:cs typeface="Arial"/>
              <a:sym typeface="Arial"/>
            </a:endParaRPr>
          </a:p>
        </p:txBody>
      </p:sp>
      <p:sp>
        <p:nvSpPr>
          <p:cNvPr id="306" name="Google Shape;306;p47"/>
          <p:cNvSpPr/>
          <p:nvPr/>
        </p:nvSpPr>
        <p:spPr>
          <a:xfrm>
            <a:off x="685800" y="3352680"/>
            <a:ext cx="7771680" cy="3276000"/>
          </a:xfrm>
          <a:prstGeom prst="rect">
            <a:avLst/>
          </a:prstGeom>
          <a:noFill/>
          <a:ln>
            <a:noFill/>
          </a:ln>
        </p:spPr>
        <p:txBody>
          <a:bodyPr spcFirstLastPara="1" wrap="square" lIns="90000" tIns="45000" rIns="90000" bIns="45000" anchor="t" anchorCtr="0">
            <a:noAutofit/>
          </a:bodyPr>
          <a:lstStyle/>
          <a:p>
            <a:pPr marL="342720" marR="0" lvl="0" indent="-342000" algn="l" rtl="0">
              <a:lnSpc>
                <a:spcPct val="8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Parser:</a:t>
            </a:r>
            <a:endParaRPr sz="1800" b="0" strike="noStrik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Recognize context-free syntax</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Guide context-sensitive analysis</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Construct IR</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Produce meaningful error messages</a:t>
            </a:r>
            <a:endParaRPr sz="1800" b="0" i="0" u="none" strike="noStrike" cap="none">
              <a:solidFill>
                <a:srgbClr val="000000"/>
              </a:solidFill>
              <a:latin typeface="Arial"/>
              <a:ea typeface="Arial"/>
              <a:cs typeface="Arial"/>
              <a:sym typeface="Arial"/>
            </a:endParaRPr>
          </a:p>
          <a:p>
            <a:pPr marL="742680" marR="0" lvl="1" indent="-284760" algn="l" rtl="0">
              <a:lnSpc>
                <a:spcPct val="80000"/>
              </a:lnSpc>
              <a:spcBef>
                <a:spcPts val="0"/>
              </a:spcBef>
              <a:spcAft>
                <a:spcPts val="0"/>
              </a:spcAft>
              <a:buClr>
                <a:srgbClr val="000000"/>
              </a:buClr>
              <a:buSzPts val="2400"/>
              <a:buFont typeface="Times"/>
              <a:buChar char="–"/>
            </a:pPr>
            <a:r>
              <a:rPr lang="en-US" sz="2400" b="0" i="0" u="none" strike="noStrike" cap="none">
                <a:solidFill>
                  <a:srgbClr val="000000"/>
                </a:solidFill>
                <a:latin typeface="Times New Roman"/>
                <a:ea typeface="Times New Roman"/>
                <a:cs typeface="Times New Roman"/>
                <a:sym typeface="Times New Roman"/>
              </a:rPr>
              <a:t>Attempt error correction</a:t>
            </a:r>
            <a:endParaRPr sz="1800" b="0" i="0" u="none" strike="noStrike" cap="none">
              <a:solidFill>
                <a:srgbClr val="000000"/>
              </a:solidFill>
              <a:latin typeface="Arial"/>
              <a:ea typeface="Arial"/>
              <a:cs typeface="Arial"/>
              <a:sym typeface="Arial"/>
            </a:endParaRPr>
          </a:p>
          <a:p>
            <a:pPr marL="342720" marR="0" lvl="0" indent="-342000" algn="l" rtl="0">
              <a:lnSpc>
                <a:spcPct val="8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There are parser generators like YACC which automates much of the work</a:t>
            </a:r>
            <a:endParaRPr sz="1800" b="0" strike="noStrike">
              <a:solidFill>
                <a:srgbClr val="000000"/>
              </a:solidFill>
              <a:latin typeface="Arial"/>
              <a:ea typeface="Arial"/>
              <a:cs typeface="Arial"/>
              <a:sym typeface="Arial"/>
            </a:endParaRPr>
          </a:p>
        </p:txBody>
      </p:sp>
      <p:sp>
        <p:nvSpPr>
          <p:cNvPr id="307" name="Google Shape;307;p47"/>
          <p:cNvSpPr/>
          <p:nvPr/>
        </p:nvSpPr>
        <p:spPr>
          <a:xfrm>
            <a:off x="2676600" y="1295280"/>
            <a:ext cx="121824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Scanner</a:t>
            </a:r>
            <a:endParaRPr sz="1800" b="0" strike="noStrike">
              <a:solidFill>
                <a:srgbClr val="000000"/>
              </a:solidFill>
              <a:latin typeface="Arial"/>
              <a:ea typeface="Arial"/>
              <a:cs typeface="Arial"/>
              <a:sym typeface="Arial"/>
            </a:endParaRPr>
          </a:p>
        </p:txBody>
      </p:sp>
      <p:cxnSp>
        <p:nvCxnSpPr>
          <p:cNvPr id="308" name="Google Shape;308;p47"/>
          <p:cNvCxnSpPr/>
          <p:nvPr/>
        </p:nvCxnSpPr>
        <p:spPr>
          <a:xfrm>
            <a:off x="2219400" y="182880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309" name="Google Shape;309;p47"/>
          <p:cNvSpPr/>
          <p:nvPr/>
        </p:nvSpPr>
        <p:spPr>
          <a:xfrm>
            <a:off x="1077480" y="1371600"/>
            <a:ext cx="1027440" cy="8247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Source</a:t>
            </a:r>
            <a:endParaRPr sz="18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code</a:t>
            </a:r>
            <a:endParaRPr sz="1800" b="0" strike="noStrike">
              <a:solidFill>
                <a:srgbClr val="000000"/>
              </a:solidFill>
              <a:latin typeface="Arial"/>
              <a:ea typeface="Arial"/>
              <a:cs typeface="Arial"/>
              <a:sym typeface="Arial"/>
            </a:endParaRPr>
          </a:p>
        </p:txBody>
      </p:sp>
      <p:cxnSp>
        <p:nvCxnSpPr>
          <p:cNvPr id="310" name="Google Shape;310;p47"/>
          <p:cNvCxnSpPr/>
          <p:nvPr/>
        </p:nvCxnSpPr>
        <p:spPr>
          <a:xfrm>
            <a:off x="6257880" y="182880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311" name="Google Shape;311;p47"/>
          <p:cNvSpPr/>
          <p:nvPr/>
        </p:nvSpPr>
        <p:spPr>
          <a:xfrm>
            <a:off x="6676920" y="138744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cxnSp>
        <p:nvCxnSpPr>
          <p:cNvPr id="312" name="Google Shape;312;p47"/>
          <p:cNvCxnSpPr/>
          <p:nvPr/>
        </p:nvCxnSpPr>
        <p:spPr>
          <a:xfrm>
            <a:off x="3514680" y="236232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313" name="Google Shape;313;p47"/>
          <p:cNvSpPr/>
          <p:nvPr/>
        </p:nvSpPr>
        <p:spPr>
          <a:xfrm>
            <a:off x="4048920" y="274320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314" name="Google Shape;314;p47"/>
          <p:cNvCxnSpPr/>
          <p:nvPr/>
        </p:nvCxnSpPr>
        <p:spPr>
          <a:xfrm>
            <a:off x="3971880" y="1828800"/>
            <a:ext cx="990720" cy="360"/>
          </a:xfrm>
          <a:prstGeom prst="straightConnector1">
            <a:avLst/>
          </a:prstGeom>
          <a:noFill/>
          <a:ln w="9525" cap="flat" cmpd="sng">
            <a:solidFill>
              <a:srgbClr val="000000"/>
            </a:solidFill>
            <a:prstDash val="solid"/>
            <a:miter lim="8000"/>
            <a:headEnd type="none" w="sm" len="sm"/>
            <a:tailEnd type="triangle" w="med" len="med"/>
          </a:ln>
        </p:spPr>
      </p:cxnSp>
      <p:sp>
        <p:nvSpPr>
          <p:cNvPr id="315" name="Google Shape;315;p47"/>
          <p:cNvSpPr/>
          <p:nvPr/>
        </p:nvSpPr>
        <p:spPr>
          <a:xfrm>
            <a:off x="3963240" y="1295280"/>
            <a:ext cx="97704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tokens</a:t>
            </a:r>
            <a:endParaRPr sz="1800" b="0" strike="noStrike">
              <a:solidFill>
                <a:srgbClr val="000000"/>
              </a:solidFill>
              <a:latin typeface="Arial"/>
              <a:ea typeface="Arial"/>
              <a:cs typeface="Arial"/>
              <a:sym typeface="Arial"/>
            </a:endParaRPr>
          </a:p>
        </p:txBody>
      </p:sp>
      <p:sp>
        <p:nvSpPr>
          <p:cNvPr id="316" name="Google Shape;316;p47"/>
          <p:cNvSpPr/>
          <p:nvPr/>
        </p:nvSpPr>
        <p:spPr>
          <a:xfrm>
            <a:off x="5038560" y="1295280"/>
            <a:ext cx="1218600" cy="990000"/>
          </a:xfrm>
          <a:prstGeom prst="rect">
            <a:avLst/>
          </a:prstGeom>
          <a:solidFill>
            <a:srgbClr val="FF3300"/>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Parser</a:t>
            </a:r>
            <a:endParaRPr sz="1800" b="0" strike="noStrike">
              <a:solidFill>
                <a:srgbClr val="000000"/>
              </a:solidFill>
              <a:latin typeface="Arial"/>
              <a:ea typeface="Arial"/>
              <a:cs typeface="Arial"/>
              <a:sym typeface="Arial"/>
            </a:endParaRPr>
          </a:p>
        </p:txBody>
      </p:sp>
      <p:cxnSp>
        <p:nvCxnSpPr>
          <p:cNvPr id="317" name="Google Shape;317;p47"/>
          <p:cNvCxnSpPr/>
          <p:nvPr/>
        </p:nvCxnSpPr>
        <p:spPr>
          <a:xfrm flipH="1">
            <a:off x="4734000" y="2286000"/>
            <a:ext cx="914400" cy="533520"/>
          </a:xfrm>
          <a:prstGeom prst="straightConnector1">
            <a:avLst/>
          </a:prstGeom>
          <a:noFill/>
          <a:ln w="9525" cap="flat" cmpd="sng">
            <a:solidFill>
              <a:srgbClr val="000000"/>
            </a:solidFill>
            <a:prstDash val="solid"/>
            <a:miter lim="8000"/>
            <a:headEnd type="none" w="sm" len="sm"/>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Middle end (optimizer)</a:t>
            </a:r>
            <a:endParaRPr sz="1800" b="0" strike="noStrike">
              <a:solidFill>
                <a:srgbClr val="000000"/>
              </a:solidFill>
              <a:latin typeface="Arial"/>
              <a:ea typeface="Arial"/>
              <a:cs typeface="Arial"/>
              <a:sym typeface="Arial"/>
            </a:endParaRPr>
          </a:p>
        </p:txBody>
      </p:sp>
      <p:sp>
        <p:nvSpPr>
          <p:cNvPr id="323" name="Google Shape;323;p49"/>
          <p:cNvSpPr/>
          <p:nvPr/>
        </p:nvSpPr>
        <p:spPr>
          <a:xfrm>
            <a:off x="685800" y="1447560"/>
            <a:ext cx="7771680" cy="4647240"/>
          </a:xfrm>
          <a:prstGeom prst="rect">
            <a:avLst/>
          </a:prstGeom>
          <a:noFill/>
          <a:ln>
            <a:noFill/>
          </a:ln>
        </p:spPr>
        <p:txBody>
          <a:bodyPr spcFirstLastPara="1" wrap="square" lIns="90000" tIns="45000" rIns="90000" bIns="45000" anchor="t" anchorCtr="0">
            <a:noAutofit/>
          </a:bodyPr>
          <a:lstStyle/>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Modern optimizers are usually built as a set of passes</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Typical passes</a:t>
            </a:r>
            <a:endParaRPr sz="1800" b="0" strike="noStrik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Constant propagation</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Common sub-expression elimination</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Redundant store elimination</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Dead code elimination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754acbc1b1_0_64"/>
          <p:cNvSpPr txBox="1"/>
          <p:nvPr/>
        </p:nvSpPr>
        <p:spPr>
          <a:xfrm>
            <a:off x="133815" y="990642"/>
            <a:ext cx="8831766" cy="526294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smtClean="0">
                <a:latin typeface="Cambria" pitchFamily="18" charset="0"/>
                <a:ea typeface="Cambria" pitchFamily="18" charset="0"/>
                <a:cs typeface="Times New Roman"/>
                <a:sym typeface="Times New Roman"/>
              </a:rPr>
              <a:t>UNIT-I</a:t>
            </a:r>
          </a:p>
          <a:p>
            <a:pPr marL="0" lvl="0" indent="0" algn="ctr" rtl="0">
              <a:spcBef>
                <a:spcPts val="0"/>
              </a:spcBef>
              <a:spcAft>
                <a:spcPts val="0"/>
              </a:spcAft>
              <a:buNone/>
            </a:pPr>
            <a:endParaRPr sz="1800" b="1">
              <a:latin typeface="Cambria" pitchFamily="18" charset="0"/>
              <a:ea typeface="Cambria" pitchFamily="18" charset="0"/>
              <a:cs typeface="Times New Roman"/>
              <a:sym typeface="Times New Roman"/>
            </a:endParaRPr>
          </a:p>
          <a:p>
            <a:pPr algn="just"/>
            <a:r>
              <a:rPr lang="en-US" sz="1800" b="1" dirty="0">
                <a:latin typeface="Cambria" pitchFamily="18" charset="0"/>
                <a:ea typeface="Cambria" pitchFamily="18" charset="0"/>
                <a:cs typeface="Times New Roman"/>
                <a:sym typeface="Times New Roman"/>
              </a:rPr>
              <a:t>Introduction: </a:t>
            </a:r>
            <a:endParaRPr lang="en-US" sz="1800" b="1" dirty="0" smtClean="0">
              <a:latin typeface="Cambria" pitchFamily="18" charset="0"/>
              <a:ea typeface="Cambria" pitchFamily="18" charset="0"/>
              <a:cs typeface="Times New Roman"/>
              <a:sym typeface="Times New Roman"/>
            </a:endParaRPr>
          </a:p>
          <a:p>
            <a:pPr algn="just"/>
            <a:r>
              <a:rPr lang="en-US" sz="1800" dirty="0" smtClean="0">
                <a:latin typeface="Cambria" pitchFamily="18" charset="0"/>
                <a:ea typeface="Cambria" pitchFamily="18" charset="0"/>
                <a:cs typeface="Times New Roman"/>
                <a:sym typeface="Times New Roman"/>
              </a:rPr>
              <a:t>Language Processors, </a:t>
            </a:r>
          </a:p>
          <a:p>
            <a:pPr algn="just"/>
            <a:r>
              <a:rPr lang="en-US" sz="1800" dirty="0" smtClean="0">
                <a:latin typeface="Cambria" pitchFamily="18" charset="0"/>
                <a:ea typeface="Cambria" pitchFamily="18" charset="0"/>
                <a:cs typeface="Times New Roman"/>
                <a:sym typeface="Times New Roman"/>
              </a:rPr>
              <a:t>The structure of the compiler, </a:t>
            </a:r>
          </a:p>
          <a:p>
            <a:pPr algn="just"/>
            <a:r>
              <a:rPr lang="en-US" sz="1800" dirty="0" smtClean="0">
                <a:latin typeface="Cambria" pitchFamily="18" charset="0"/>
                <a:ea typeface="Cambria" pitchFamily="18" charset="0"/>
                <a:cs typeface="Times New Roman"/>
                <a:sym typeface="Times New Roman"/>
              </a:rPr>
              <a:t>The science of building compiler, </a:t>
            </a:r>
          </a:p>
          <a:p>
            <a:pPr algn="just"/>
            <a:r>
              <a:rPr lang="en-US" sz="1800" dirty="0" smtClean="0">
                <a:latin typeface="Cambria" pitchFamily="18" charset="0"/>
                <a:ea typeface="Cambria" pitchFamily="18" charset="0"/>
                <a:cs typeface="Times New Roman"/>
                <a:sym typeface="Times New Roman"/>
              </a:rPr>
              <a:t>Applications of compiler technology, </a:t>
            </a:r>
          </a:p>
          <a:p>
            <a:pPr algn="just"/>
            <a:r>
              <a:rPr lang="en-US" sz="1800" dirty="0" smtClean="0">
                <a:latin typeface="Cambria" pitchFamily="18" charset="0"/>
                <a:ea typeface="Cambria" pitchFamily="18" charset="0"/>
                <a:cs typeface="Times New Roman"/>
                <a:sym typeface="Times New Roman"/>
              </a:rPr>
              <a:t>Programming language basics</a:t>
            </a:r>
          </a:p>
          <a:p>
            <a:pPr marL="0" lvl="0" indent="0" algn="just" rtl="0">
              <a:spcBef>
                <a:spcPts val="0"/>
              </a:spcBef>
              <a:spcAft>
                <a:spcPts val="0"/>
              </a:spcAft>
              <a:buNone/>
            </a:pP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b="1" dirty="0">
                <a:latin typeface="Cambria" pitchFamily="18" charset="0"/>
                <a:ea typeface="Cambria" pitchFamily="18" charset="0"/>
                <a:cs typeface="Times New Roman"/>
                <a:sym typeface="Times New Roman"/>
              </a:rPr>
              <a:t>Lexical analysis</a:t>
            </a:r>
            <a:r>
              <a:rPr lang="en-US" sz="1800" dirty="0">
                <a:latin typeface="Cambria" pitchFamily="18" charset="0"/>
                <a:ea typeface="Cambria" pitchFamily="18" charset="0"/>
                <a:cs typeface="Times New Roman"/>
                <a:sym typeface="Times New Roman"/>
              </a:rPr>
              <a:t>: </a:t>
            </a:r>
            <a:endParaRPr lang="en-US" sz="1800" dirty="0" smtClean="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smtClean="0">
                <a:latin typeface="Cambria" pitchFamily="18" charset="0"/>
                <a:ea typeface="Cambria" pitchFamily="18" charset="0"/>
                <a:cs typeface="Times New Roman"/>
                <a:sym typeface="Times New Roman"/>
              </a:rPr>
              <a:t>The </a:t>
            </a:r>
            <a:r>
              <a:rPr lang="en-US" sz="1800" dirty="0">
                <a:latin typeface="Cambria" pitchFamily="18" charset="0"/>
                <a:ea typeface="Cambria" pitchFamily="18" charset="0"/>
                <a:cs typeface="Times New Roman"/>
                <a:sym typeface="Times New Roman"/>
              </a:rPr>
              <a:t>role of Lexical Analyzer, </a:t>
            </a:r>
            <a:endParaRPr lang="en-US" sz="1800" dirty="0" smtClean="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smtClean="0">
                <a:latin typeface="Cambria" pitchFamily="18" charset="0"/>
                <a:ea typeface="Cambria" pitchFamily="18" charset="0"/>
                <a:cs typeface="Times New Roman"/>
                <a:sym typeface="Times New Roman"/>
              </a:rPr>
              <a:t>Input </a:t>
            </a:r>
            <a:r>
              <a:rPr lang="en-US" sz="1800" dirty="0">
                <a:latin typeface="Cambria" pitchFamily="18" charset="0"/>
                <a:ea typeface="Cambria" pitchFamily="18" charset="0"/>
                <a:cs typeface="Times New Roman"/>
                <a:sym typeface="Times New Roman"/>
              </a:rPr>
              <a:t>Buffering,</a:t>
            </a: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smtClean="0">
                <a:latin typeface="Cambria" pitchFamily="18" charset="0"/>
                <a:ea typeface="Cambria" pitchFamily="18" charset="0"/>
                <a:cs typeface="Times New Roman"/>
                <a:sym typeface="Times New Roman"/>
              </a:rPr>
              <a:t>Specification of Tokens. </a:t>
            </a:r>
          </a:p>
          <a:p>
            <a:pPr marL="0" lvl="0" indent="0" algn="just" rtl="0">
              <a:spcBef>
                <a:spcPts val="0"/>
              </a:spcBef>
              <a:spcAft>
                <a:spcPts val="0"/>
              </a:spcAft>
              <a:buNone/>
            </a:pPr>
            <a:r>
              <a:rPr lang="en-US" sz="1800" dirty="0" smtClean="0">
                <a:latin typeface="Cambria" pitchFamily="18" charset="0"/>
                <a:ea typeface="Cambria" pitchFamily="18" charset="0"/>
                <a:cs typeface="Times New Roman"/>
                <a:sym typeface="Times New Roman"/>
              </a:rPr>
              <a:t>Recognition of Tokens, </a:t>
            </a:r>
          </a:p>
          <a:p>
            <a:pPr marL="0" lvl="0" indent="0" algn="just" rtl="0">
              <a:spcBef>
                <a:spcPts val="0"/>
              </a:spcBef>
              <a:spcAft>
                <a:spcPts val="0"/>
              </a:spcAft>
              <a:buNone/>
            </a:pPr>
            <a:r>
              <a:rPr lang="en-US" sz="1800" dirty="0" smtClean="0">
                <a:latin typeface="Cambria" pitchFamily="18" charset="0"/>
                <a:ea typeface="Cambria" pitchFamily="18" charset="0"/>
                <a:cs typeface="Times New Roman"/>
                <a:sym typeface="Times New Roman"/>
              </a:rPr>
              <a:t>The </a:t>
            </a:r>
            <a:r>
              <a:rPr lang="en-US" sz="1800" dirty="0">
                <a:latin typeface="Cambria" pitchFamily="18" charset="0"/>
                <a:ea typeface="Cambria" pitchFamily="18" charset="0"/>
                <a:cs typeface="Times New Roman"/>
                <a:sym typeface="Times New Roman"/>
              </a:rPr>
              <a:t>Lexical-Analyzer</a:t>
            </a: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r>
              <a:rPr lang="en-US" sz="1800" dirty="0">
                <a:latin typeface="Cambria" pitchFamily="18" charset="0"/>
                <a:ea typeface="Cambria" pitchFamily="18" charset="0"/>
                <a:cs typeface="Times New Roman"/>
                <a:sym typeface="Times New Roman"/>
              </a:rPr>
              <a:t>Generator LEX.</a:t>
            </a:r>
            <a:endParaRPr sz="1800">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lang="en-US" b="1" dirty="0" smtClean="0">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a:latin typeface="Cambria" pitchFamily="18" charset="0"/>
              <a:ea typeface="Cambria" pitchFamily="18" charset="0"/>
              <a:cs typeface="Times New Roman"/>
              <a:sym typeface="Times New Roman"/>
            </a:endParaRPr>
          </a:p>
          <a:p>
            <a:pPr marL="0" lvl="0" indent="0" algn="just" rtl="0">
              <a:spcBef>
                <a:spcPts val="0"/>
              </a:spcBef>
              <a:spcAft>
                <a:spcPts val="0"/>
              </a:spcAft>
              <a:buNone/>
            </a:pPr>
            <a:endParaRPr>
              <a:latin typeface="Cambria" pitchFamily="18" charset="0"/>
              <a:ea typeface="Cambria" pitchFamily="18" charset="0"/>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7"/>
        <p:cNvGrpSpPr/>
        <p:nvPr/>
      </p:nvGrpSpPr>
      <p:grpSpPr>
        <a:xfrm>
          <a:off x="0" y="0"/>
          <a:ext cx="0" cy="0"/>
          <a:chOff x="0" y="0"/>
          <a:chExt cx="0" cy="0"/>
        </a:xfrm>
      </p:grpSpPr>
      <p:sp>
        <p:nvSpPr>
          <p:cNvPr id="328" name="Google Shape;328;p48"/>
          <p:cNvSpPr/>
          <p:nvPr/>
        </p:nvSpPr>
        <p:spPr>
          <a:xfrm>
            <a:off x="685800" y="274320"/>
            <a:ext cx="7771680" cy="9810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Phases of a Compiler cont’d</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Middle End – The </a:t>
            </a:r>
            <a:r>
              <a:rPr lang="en-US" sz="4800" b="0" strike="noStrike">
                <a:solidFill>
                  <a:srgbClr val="000000"/>
                </a:solidFill>
                <a:latin typeface="Calibri"/>
                <a:ea typeface="Calibri"/>
                <a:cs typeface="Calibri"/>
                <a:sym typeface="Calibri"/>
              </a:rPr>
              <a:t>Optimizer</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48"/>
          <p:cNvSpPr/>
          <p:nvPr/>
        </p:nvSpPr>
        <p:spPr>
          <a:xfrm>
            <a:off x="365760" y="1450800"/>
            <a:ext cx="8091720" cy="464436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The middle end performs optimizations on the intermediate representation in order to improve the performance and the quality of the produced machine code.</a:t>
            </a:r>
            <a:endParaRPr sz="1800" b="0" strike="noStrike">
              <a:solidFill>
                <a:srgbClr val="000000"/>
              </a:solidFill>
              <a:latin typeface="Arial"/>
              <a:ea typeface="Arial"/>
              <a:cs typeface="Arial"/>
              <a:sym typeface="Arial"/>
            </a:endParaRPr>
          </a:p>
          <a:p>
            <a:pPr marL="457200" marR="0" lvl="0" indent="-456840" algn="l"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The middle end contains those optimizations that are independent of the CPU architecture being targeted. </a:t>
            </a:r>
            <a:endParaRPr sz="1800" b="0" strike="noStrike">
              <a:solidFill>
                <a:srgbClr val="000000"/>
              </a:solidFill>
              <a:latin typeface="Arial"/>
              <a:ea typeface="Arial"/>
              <a:cs typeface="Arial"/>
              <a:sym typeface="Arial"/>
            </a:endParaRPr>
          </a:p>
          <a:p>
            <a:pPr marL="743040" marR="0" lvl="1" indent="-28404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Effort to realize efficiency </a:t>
            </a:r>
            <a:endParaRPr sz="1800" b="0" i="0" u="none" strike="noStrike" cap="none">
              <a:solidFill>
                <a:srgbClr val="000000"/>
              </a:solidFill>
              <a:latin typeface="Arial"/>
              <a:ea typeface="Arial"/>
              <a:cs typeface="Arial"/>
              <a:sym typeface="Arial"/>
            </a:endParaRPr>
          </a:p>
          <a:p>
            <a:pPr marL="743040" marR="0" lvl="1" indent="-28404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Can be very computationally intensive </a:t>
            </a:r>
            <a:endParaRPr sz="1800" b="0" i="0" u="none" strike="noStrike" cap="none">
              <a:solidFill>
                <a:srgbClr val="000000"/>
              </a:solidFill>
              <a:latin typeface="Arial"/>
              <a:ea typeface="Arial"/>
              <a:cs typeface="Arial"/>
              <a:sym typeface="Arial"/>
            </a:endParaRPr>
          </a:p>
          <a:p>
            <a:pPr marL="36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Back end</a:t>
            </a:r>
            <a:endParaRPr sz="1800" b="0" strike="noStrike">
              <a:solidFill>
                <a:srgbClr val="000000"/>
              </a:solidFill>
              <a:latin typeface="Arial"/>
              <a:ea typeface="Arial"/>
              <a:cs typeface="Arial"/>
              <a:sym typeface="Arial"/>
            </a:endParaRPr>
          </a:p>
        </p:txBody>
      </p:sp>
      <p:sp>
        <p:nvSpPr>
          <p:cNvPr id="335" name="Google Shape;335;p50"/>
          <p:cNvSpPr/>
          <p:nvPr/>
        </p:nvSpPr>
        <p:spPr>
          <a:xfrm>
            <a:off x="685800" y="3352680"/>
            <a:ext cx="7771680" cy="2742480"/>
          </a:xfrm>
          <a:prstGeom prst="rect">
            <a:avLst/>
          </a:prstGeom>
          <a:noFill/>
          <a:ln>
            <a:noFill/>
          </a:ln>
        </p:spPr>
        <p:txBody>
          <a:bodyPr spcFirstLastPara="1" wrap="square" lIns="90000" tIns="45000" rIns="90000" bIns="45000" anchor="t" anchorCtr="0">
            <a:noAutofit/>
          </a:bodyPr>
          <a:lstStyle/>
          <a:p>
            <a:pPr marL="342720" marR="0" lvl="0" indent="-342000" algn="l" rtl="0">
              <a:lnSpc>
                <a:spcPct val="9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Translate IR into target machine code</a:t>
            </a:r>
            <a:endParaRPr sz="1800" b="0" strike="noStrike">
              <a:solidFill>
                <a:srgbClr val="000000"/>
              </a:solidFill>
              <a:latin typeface="Arial"/>
              <a:ea typeface="Arial"/>
              <a:cs typeface="Arial"/>
              <a:sym typeface="Arial"/>
            </a:endParaRPr>
          </a:p>
          <a:p>
            <a:pPr marL="342720" marR="0" lvl="0" indent="-342000" algn="l" rtl="0">
              <a:lnSpc>
                <a:spcPct val="9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Choose instructions for each IR operation</a:t>
            </a:r>
            <a:endParaRPr sz="1800" b="0" strike="noStrike">
              <a:solidFill>
                <a:srgbClr val="000000"/>
              </a:solidFill>
              <a:latin typeface="Arial"/>
              <a:ea typeface="Arial"/>
              <a:cs typeface="Arial"/>
              <a:sym typeface="Arial"/>
            </a:endParaRPr>
          </a:p>
          <a:p>
            <a:pPr marL="342720" marR="0" lvl="0" indent="-342000" algn="l" rtl="0">
              <a:lnSpc>
                <a:spcPct val="9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Decide what to keep in registers at each point</a:t>
            </a:r>
            <a:endParaRPr sz="1800" b="0" strike="noStrike">
              <a:solidFill>
                <a:srgbClr val="000000"/>
              </a:solidFill>
              <a:latin typeface="Arial"/>
              <a:ea typeface="Arial"/>
              <a:cs typeface="Arial"/>
              <a:sym typeface="Arial"/>
            </a:endParaRPr>
          </a:p>
          <a:p>
            <a:pPr marL="342720" marR="0" lvl="0" indent="-342000" algn="l" rtl="0">
              <a:lnSpc>
                <a:spcPct val="9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Ensure conformance with system interfaces</a:t>
            </a:r>
            <a:endParaRPr sz="1800" b="0" strike="noStrike">
              <a:solidFill>
                <a:srgbClr val="000000"/>
              </a:solidFill>
              <a:latin typeface="Arial"/>
              <a:ea typeface="Arial"/>
              <a:cs typeface="Arial"/>
              <a:sym typeface="Arial"/>
            </a:endParaRPr>
          </a:p>
        </p:txBody>
      </p:sp>
      <p:sp>
        <p:nvSpPr>
          <p:cNvPr id="336" name="Google Shape;336;p50"/>
          <p:cNvSpPr/>
          <p:nvPr/>
        </p:nvSpPr>
        <p:spPr>
          <a:xfrm>
            <a:off x="2438274" y="1295275"/>
            <a:ext cx="16107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Instruction</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selection</a:t>
            </a:r>
            <a:endParaRPr sz="1800" b="0" strike="noStrike">
              <a:solidFill>
                <a:srgbClr val="000000"/>
              </a:solidFill>
              <a:latin typeface="Arial"/>
              <a:ea typeface="Arial"/>
              <a:cs typeface="Arial"/>
              <a:sym typeface="Arial"/>
            </a:endParaRPr>
          </a:p>
        </p:txBody>
      </p:sp>
      <p:cxnSp>
        <p:nvCxnSpPr>
          <p:cNvPr id="337" name="Google Shape;337;p50"/>
          <p:cNvCxnSpPr/>
          <p:nvPr/>
        </p:nvCxnSpPr>
        <p:spPr>
          <a:xfrm>
            <a:off x="1981080" y="182880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338" name="Google Shape;338;p50"/>
          <p:cNvSpPr/>
          <p:nvPr/>
        </p:nvSpPr>
        <p:spPr>
          <a:xfrm>
            <a:off x="1449360" y="160020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cxnSp>
        <p:nvCxnSpPr>
          <p:cNvPr id="339" name="Google Shape;339;p50"/>
          <p:cNvCxnSpPr/>
          <p:nvPr/>
        </p:nvCxnSpPr>
        <p:spPr>
          <a:xfrm>
            <a:off x="6257880" y="182880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340" name="Google Shape;340;p50"/>
          <p:cNvSpPr/>
          <p:nvPr/>
        </p:nvSpPr>
        <p:spPr>
          <a:xfrm>
            <a:off x="6675120" y="1387440"/>
            <a:ext cx="190044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Machine code</a:t>
            </a:r>
            <a:endParaRPr sz="1800" b="0" strike="noStrike">
              <a:solidFill>
                <a:srgbClr val="000000"/>
              </a:solidFill>
              <a:latin typeface="Arial"/>
              <a:ea typeface="Arial"/>
              <a:cs typeface="Arial"/>
              <a:sym typeface="Arial"/>
            </a:endParaRPr>
          </a:p>
        </p:txBody>
      </p:sp>
      <p:cxnSp>
        <p:nvCxnSpPr>
          <p:cNvPr id="341" name="Google Shape;341;p50"/>
          <p:cNvCxnSpPr/>
          <p:nvPr/>
        </p:nvCxnSpPr>
        <p:spPr>
          <a:xfrm>
            <a:off x="3514680" y="236232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342" name="Google Shape;342;p50"/>
          <p:cNvSpPr/>
          <p:nvPr/>
        </p:nvSpPr>
        <p:spPr>
          <a:xfrm>
            <a:off x="4048920" y="274320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343" name="Google Shape;343;p50"/>
          <p:cNvCxnSpPr/>
          <p:nvPr/>
        </p:nvCxnSpPr>
        <p:spPr>
          <a:xfrm>
            <a:off x="3886200" y="1828800"/>
            <a:ext cx="905040" cy="360"/>
          </a:xfrm>
          <a:prstGeom prst="straightConnector1">
            <a:avLst/>
          </a:prstGeom>
          <a:noFill/>
          <a:ln w="9525" cap="flat" cmpd="sng">
            <a:solidFill>
              <a:srgbClr val="000000"/>
            </a:solidFill>
            <a:prstDash val="solid"/>
            <a:miter lim="8000"/>
            <a:headEnd type="none" w="sm" len="sm"/>
            <a:tailEnd type="triangle" w="med" len="med"/>
          </a:ln>
        </p:spPr>
      </p:cxnSp>
      <p:sp>
        <p:nvSpPr>
          <p:cNvPr id="344" name="Google Shape;344;p50"/>
          <p:cNvSpPr/>
          <p:nvPr/>
        </p:nvSpPr>
        <p:spPr>
          <a:xfrm>
            <a:off x="4876926" y="1295275"/>
            <a:ext cx="15255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Register</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Allocation</a:t>
            </a:r>
            <a:endParaRPr sz="1800" b="0" strike="noStrike">
              <a:solidFill>
                <a:srgbClr val="000000"/>
              </a:solidFill>
              <a:latin typeface="Arial"/>
              <a:ea typeface="Arial"/>
              <a:cs typeface="Arial"/>
              <a:sym typeface="Arial"/>
            </a:endParaRPr>
          </a:p>
        </p:txBody>
      </p:sp>
      <p:cxnSp>
        <p:nvCxnSpPr>
          <p:cNvPr id="345" name="Google Shape;345;p50"/>
          <p:cNvCxnSpPr/>
          <p:nvPr/>
        </p:nvCxnSpPr>
        <p:spPr>
          <a:xfrm flipH="1">
            <a:off x="4734000" y="2286000"/>
            <a:ext cx="914400" cy="533520"/>
          </a:xfrm>
          <a:prstGeom prst="straightConnector1">
            <a:avLst/>
          </a:prstGeom>
          <a:noFill/>
          <a:ln w="9525" cap="flat" cmpd="sng">
            <a:solidFill>
              <a:srgbClr val="000000"/>
            </a:solidFill>
            <a:prstDash val="solid"/>
            <a:miter lim="8000"/>
            <a:headEnd type="none" w="sm" len="sm"/>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9"/>
        <p:cNvGrpSpPr/>
        <p:nvPr/>
      </p:nvGrpSpPr>
      <p:grpSpPr>
        <a:xfrm>
          <a:off x="0" y="0"/>
          <a:ext cx="0" cy="0"/>
          <a:chOff x="0" y="0"/>
          <a:chExt cx="0" cy="0"/>
        </a:xfrm>
      </p:grpSpPr>
      <p:sp>
        <p:nvSpPr>
          <p:cNvPr id="350" name="Google Shape;350;p51"/>
          <p:cNvSpPr/>
          <p:nvPr/>
        </p:nvSpPr>
        <p:spPr>
          <a:xfrm>
            <a:off x="686163" y="-5"/>
            <a:ext cx="7771800" cy="7308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Phases of a Compiler</a:t>
            </a:r>
            <a:endParaRPr sz="1800" b="0" strike="noStrike">
              <a:solidFill>
                <a:srgbClr val="000000"/>
              </a:solidFill>
              <a:latin typeface="Arial"/>
              <a:ea typeface="Arial"/>
              <a:cs typeface="Arial"/>
              <a:sym typeface="Arial"/>
            </a:endParaRPr>
          </a:p>
        </p:txBody>
      </p:sp>
      <p:sp>
        <p:nvSpPr>
          <p:cNvPr id="351" name="Google Shape;351;p51"/>
          <p:cNvSpPr/>
          <p:nvPr/>
        </p:nvSpPr>
        <p:spPr>
          <a:xfrm>
            <a:off x="218810" y="499305"/>
            <a:ext cx="8503500" cy="654090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Back End – This is responsible for the CPU architecture specific optimizations and for code generation. </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Machine dependent optimizations: optimizations that depend on the details of the CPU architecture that the compiler targets</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 Code generation</a:t>
            </a:r>
            <a:r>
              <a:rPr lang="en-US" sz="2800">
                <a:latin typeface="Times New Roman"/>
                <a:ea typeface="Times New Roman"/>
                <a:cs typeface="Times New Roman"/>
                <a:sym typeface="Times New Roman"/>
              </a:rPr>
              <a:t>: </a:t>
            </a:r>
            <a:r>
              <a:rPr lang="en-US" sz="2800" b="0" strike="noStrike">
                <a:solidFill>
                  <a:srgbClr val="000000"/>
                </a:solidFill>
                <a:latin typeface="Times New Roman"/>
                <a:ea typeface="Times New Roman"/>
                <a:cs typeface="Times New Roman"/>
                <a:sym typeface="Times New Roman"/>
              </a:rPr>
              <a:t>The transformed intermediate language is translated into the output language, usually the native machine language of the system. </a:t>
            </a:r>
            <a:endParaRPr sz="1800" b="0" strike="noStrike">
              <a:solidFill>
                <a:srgbClr val="000000"/>
              </a:solidFill>
              <a:latin typeface="Arial"/>
              <a:ea typeface="Arial"/>
              <a:cs typeface="Arial"/>
              <a:sym typeface="Arial"/>
            </a:endParaRPr>
          </a:p>
          <a:p>
            <a:pPr marL="457200" lvl="0" indent="-406400" algn="just" rtl="0">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It also involves resource and storage decisions, such as; deciding which variables to fit into registers and memory and the selection and scheduling of appropriate machine instructions along with their associated addressing modes</a:t>
            </a:r>
            <a:endParaRPr sz="1800">
              <a:solidFill>
                <a:schemeClr val="dk1"/>
              </a:solidFill>
            </a:endParaRPr>
          </a:p>
          <a:p>
            <a:pPr marL="914400" lvl="1" indent="-406400" algn="l" rtl="0">
              <a:spcBef>
                <a:spcPts val="0"/>
              </a:spcBef>
              <a:spcAft>
                <a:spcPts val="0"/>
              </a:spcAft>
              <a:buClr>
                <a:schemeClr val="dk1"/>
              </a:buClr>
              <a:buSzPts val="2800"/>
              <a:buChar char="○"/>
            </a:pPr>
            <a:r>
              <a:rPr lang="en-US" sz="2800">
                <a:solidFill>
                  <a:schemeClr val="dk1"/>
                </a:solidFill>
                <a:latin typeface="Calibri"/>
                <a:ea typeface="Calibri"/>
                <a:cs typeface="Calibri"/>
                <a:sym typeface="Calibri"/>
              </a:rPr>
              <a:t>Processor (target) Dependant optimization</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p:nvPr/>
        </p:nvSpPr>
        <p:spPr>
          <a:xfrm>
            <a:off x="685800" y="75960"/>
            <a:ext cx="7771680" cy="11422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Back end</a:t>
            </a:r>
            <a:endParaRPr sz="1800" b="0" strike="noStrike">
              <a:solidFill>
                <a:srgbClr val="000000"/>
              </a:solidFill>
              <a:latin typeface="Arial"/>
              <a:ea typeface="Arial"/>
              <a:cs typeface="Arial"/>
              <a:sym typeface="Arial"/>
            </a:endParaRPr>
          </a:p>
        </p:txBody>
      </p:sp>
      <p:sp>
        <p:nvSpPr>
          <p:cNvPr id="357" name="Google Shape;357;p54"/>
          <p:cNvSpPr/>
          <p:nvPr/>
        </p:nvSpPr>
        <p:spPr>
          <a:xfrm>
            <a:off x="685800" y="3505320"/>
            <a:ext cx="7771680" cy="2589840"/>
          </a:xfrm>
          <a:prstGeom prst="rect">
            <a:avLst/>
          </a:prstGeom>
          <a:noFill/>
          <a:ln>
            <a:noFill/>
          </a:ln>
        </p:spPr>
        <p:txBody>
          <a:bodyPr spcFirstLastPara="1" wrap="square" lIns="90000" tIns="45000" rIns="90000" bIns="45000" anchor="t" anchorCtr="0">
            <a:noAutofit/>
          </a:bodyPr>
          <a:lstStyle/>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Have a value in a register when used</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Limited resources</a:t>
            </a:r>
            <a:endParaRPr sz="1800" b="0" strike="noStrike">
              <a:solidFill>
                <a:srgbClr val="000000"/>
              </a:solidFill>
              <a:latin typeface="Arial"/>
              <a:ea typeface="Arial"/>
              <a:cs typeface="Arial"/>
              <a:sym typeface="Arial"/>
            </a:endParaRPr>
          </a:p>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Optimal allocation is difficult</a:t>
            </a:r>
            <a:endParaRPr sz="1800" b="0" strike="noStrike">
              <a:solidFill>
                <a:srgbClr val="000000"/>
              </a:solidFill>
              <a:latin typeface="Arial"/>
              <a:ea typeface="Arial"/>
              <a:cs typeface="Arial"/>
              <a:sym typeface="Arial"/>
            </a:endParaRPr>
          </a:p>
        </p:txBody>
      </p:sp>
      <p:sp>
        <p:nvSpPr>
          <p:cNvPr id="358" name="Google Shape;358;p54"/>
          <p:cNvSpPr/>
          <p:nvPr/>
        </p:nvSpPr>
        <p:spPr>
          <a:xfrm>
            <a:off x="2438274" y="1295275"/>
            <a:ext cx="1574400" cy="990000"/>
          </a:xfrm>
          <a:prstGeom prst="rect">
            <a:avLst/>
          </a:prstGeom>
          <a:solidFill>
            <a:srgbClr val="00CC99"/>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Instruction</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selection</a:t>
            </a:r>
            <a:endParaRPr sz="1800" b="0" strike="noStrike">
              <a:solidFill>
                <a:srgbClr val="000000"/>
              </a:solidFill>
              <a:latin typeface="Arial"/>
              <a:ea typeface="Arial"/>
              <a:cs typeface="Arial"/>
              <a:sym typeface="Arial"/>
            </a:endParaRPr>
          </a:p>
        </p:txBody>
      </p:sp>
      <p:cxnSp>
        <p:nvCxnSpPr>
          <p:cNvPr id="359" name="Google Shape;359;p54"/>
          <p:cNvCxnSpPr/>
          <p:nvPr/>
        </p:nvCxnSpPr>
        <p:spPr>
          <a:xfrm>
            <a:off x="1981080" y="1828800"/>
            <a:ext cx="457200" cy="360"/>
          </a:xfrm>
          <a:prstGeom prst="straightConnector1">
            <a:avLst/>
          </a:prstGeom>
          <a:noFill/>
          <a:ln w="9525" cap="flat" cmpd="sng">
            <a:solidFill>
              <a:srgbClr val="000000"/>
            </a:solidFill>
            <a:prstDash val="solid"/>
            <a:miter lim="8000"/>
            <a:headEnd type="none" w="sm" len="sm"/>
            <a:tailEnd type="triangle" w="med" len="med"/>
          </a:ln>
        </p:spPr>
      </p:cxnSp>
      <p:sp>
        <p:nvSpPr>
          <p:cNvPr id="360" name="Google Shape;360;p54"/>
          <p:cNvSpPr/>
          <p:nvPr/>
        </p:nvSpPr>
        <p:spPr>
          <a:xfrm>
            <a:off x="1449360" y="1600200"/>
            <a:ext cx="48492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IR</a:t>
            </a:r>
            <a:endParaRPr sz="1800" b="0" strike="noStrike">
              <a:solidFill>
                <a:srgbClr val="000000"/>
              </a:solidFill>
              <a:latin typeface="Arial"/>
              <a:ea typeface="Arial"/>
              <a:cs typeface="Arial"/>
              <a:sym typeface="Arial"/>
            </a:endParaRPr>
          </a:p>
        </p:txBody>
      </p:sp>
      <p:cxnSp>
        <p:nvCxnSpPr>
          <p:cNvPr id="361" name="Google Shape;361;p54"/>
          <p:cNvCxnSpPr/>
          <p:nvPr/>
        </p:nvCxnSpPr>
        <p:spPr>
          <a:xfrm>
            <a:off x="6257880" y="1828800"/>
            <a:ext cx="1219320" cy="360"/>
          </a:xfrm>
          <a:prstGeom prst="straightConnector1">
            <a:avLst/>
          </a:prstGeom>
          <a:noFill/>
          <a:ln w="9525" cap="flat" cmpd="sng">
            <a:solidFill>
              <a:srgbClr val="000000"/>
            </a:solidFill>
            <a:prstDash val="solid"/>
            <a:miter lim="8000"/>
            <a:headEnd type="none" w="sm" len="sm"/>
            <a:tailEnd type="triangle" w="med" len="med"/>
          </a:ln>
        </p:spPr>
      </p:cxnSp>
      <p:sp>
        <p:nvSpPr>
          <p:cNvPr id="362" name="Google Shape;362;p54"/>
          <p:cNvSpPr/>
          <p:nvPr/>
        </p:nvSpPr>
        <p:spPr>
          <a:xfrm>
            <a:off x="6675120" y="1387440"/>
            <a:ext cx="190044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Machine code</a:t>
            </a:r>
            <a:endParaRPr sz="1800" b="0" strike="noStrike">
              <a:solidFill>
                <a:srgbClr val="000000"/>
              </a:solidFill>
              <a:latin typeface="Arial"/>
              <a:ea typeface="Arial"/>
              <a:cs typeface="Arial"/>
              <a:sym typeface="Arial"/>
            </a:endParaRPr>
          </a:p>
        </p:txBody>
      </p:sp>
      <p:cxnSp>
        <p:nvCxnSpPr>
          <p:cNvPr id="363" name="Google Shape;363;p54"/>
          <p:cNvCxnSpPr/>
          <p:nvPr/>
        </p:nvCxnSpPr>
        <p:spPr>
          <a:xfrm>
            <a:off x="3514680" y="2362320"/>
            <a:ext cx="762120" cy="457200"/>
          </a:xfrm>
          <a:prstGeom prst="straightConnector1">
            <a:avLst/>
          </a:prstGeom>
          <a:noFill/>
          <a:ln w="9525" cap="flat" cmpd="sng">
            <a:solidFill>
              <a:srgbClr val="000000"/>
            </a:solidFill>
            <a:prstDash val="solid"/>
            <a:miter lim="8000"/>
            <a:headEnd type="none" w="sm" len="sm"/>
            <a:tailEnd type="triangle" w="med" len="med"/>
          </a:ln>
        </p:spPr>
      </p:cxnSp>
      <p:sp>
        <p:nvSpPr>
          <p:cNvPr id="364" name="Google Shape;364;p54"/>
          <p:cNvSpPr/>
          <p:nvPr/>
        </p:nvSpPr>
        <p:spPr>
          <a:xfrm>
            <a:off x="4048920" y="2743200"/>
            <a:ext cx="893160" cy="459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errors</a:t>
            </a:r>
            <a:endParaRPr sz="1800" b="0" strike="noStrike">
              <a:solidFill>
                <a:srgbClr val="000000"/>
              </a:solidFill>
              <a:latin typeface="Arial"/>
              <a:ea typeface="Arial"/>
              <a:cs typeface="Arial"/>
              <a:sym typeface="Arial"/>
            </a:endParaRPr>
          </a:p>
        </p:txBody>
      </p:sp>
      <p:cxnSp>
        <p:nvCxnSpPr>
          <p:cNvPr id="365" name="Google Shape;365;p54"/>
          <p:cNvCxnSpPr/>
          <p:nvPr/>
        </p:nvCxnSpPr>
        <p:spPr>
          <a:xfrm>
            <a:off x="3886200" y="1828800"/>
            <a:ext cx="905040" cy="360"/>
          </a:xfrm>
          <a:prstGeom prst="straightConnector1">
            <a:avLst/>
          </a:prstGeom>
          <a:noFill/>
          <a:ln w="9525" cap="flat" cmpd="sng">
            <a:solidFill>
              <a:srgbClr val="000000"/>
            </a:solidFill>
            <a:prstDash val="solid"/>
            <a:miter lim="8000"/>
            <a:headEnd type="none" w="sm" len="sm"/>
            <a:tailEnd type="triangle" w="med" len="med"/>
          </a:ln>
        </p:spPr>
      </p:cxnSp>
      <p:sp>
        <p:nvSpPr>
          <p:cNvPr id="366" name="Google Shape;366;p54"/>
          <p:cNvSpPr/>
          <p:nvPr/>
        </p:nvSpPr>
        <p:spPr>
          <a:xfrm>
            <a:off x="4876926" y="1295275"/>
            <a:ext cx="1574400" cy="990000"/>
          </a:xfrm>
          <a:prstGeom prst="rect">
            <a:avLst/>
          </a:prstGeom>
          <a:solidFill>
            <a:srgbClr val="FF3300"/>
          </a:solidFill>
          <a:ln w="9525" cap="flat" cmpd="sng">
            <a:solidFill>
              <a:srgbClr val="000000"/>
            </a:solidFill>
            <a:prstDash val="solid"/>
            <a:miter lim="8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Register</a:t>
            </a:r>
            <a:endParaRPr sz="1800" b="0" strike="noStrik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400" b="0" strike="noStrike">
                <a:solidFill>
                  <a:srgbClr val="000000"/>
                </a:solidFill>
                <a:latin typeface="Times New Roman"/>
                <a:ea typeface="Times New Roman"/>
                <a:cs typeface="Times New Roman"/>
                <a:sym typeface="Times New Roman"/>
              </a:rPr>
              <a:t>Allocation</a:t>
            </a:r>
            <a:endParaRPr sz="1800" b="0" strike="noStrike">
              <a:solidFill>
                <a:srgbClr val="000000"/>
              </a:solidFill>
              <a:latin typeface="Arial"/>
              <a:ea typeface="Arial"/>
              <a:cs typeface="Arial"/>
              <a:sym typeface="Arial"/>
            </a:endParaRPr>
          </a:p>
        </p:txBody>
      </p:sp>
      <p:cxnSp>
        <p:nvCxnSpPr>
          <p:cNvPr id="367" name="Google Shape;367;p54"/>
          <p:cNvCxnSpPr/>
          <p:nvPr/>
        </p:nvCxnSpPr>
        <p:spPr>
          <a:xfrm flipH="1">
            <a:off x="4734000" y="2286000"/>
            <a:ext cx="914400" cy="533520"/>
          </a:xfrm>
          <a:prstGeom prst="straightConnector1">
            <a:avLst/>
          </a:prstGeom>
          <a:noFill/>
          <a:ln w="9525" cap="flat" cmpd="sng">
            <a:solidFill>
              <a:srgbClr val="000000"/>
            </a:solidFill>
            <a:prstDash val="solid"/>
            <a:miter lim="8000"/>
            <a:headEnd type="none" w="sm" len="sm"/>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1"/>
        <p:cNvGrpSpPr/>
        <p:nvPr/>
      </p:nvGrpSpPr>
      <p:grpSpPr>
        <a:xfrm>
          <a:off x="0" y="0"/>
          <a:ext cx="0" cy="0"/>
          <a:chOff x="0" y="0"/>
          <a:chExt cx="0" cy="0"/>
        </a:xfrm>
      </p:grpSpPr>
      <p:sp>
        <p:nvSpPr>
          <p:cNvPr id="372" name="Google Shape;372;p53"/>
          <p:cNvSpPr/>
          <p:nvPr/>
        </p:nvSpPr>
        <p:spPr>
          <a:xfrm>
            <a:off x="685800" y="274320"/>
            <a:ext cx="7771680" cy="7308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Phases of a Compiler - Instruction selection </a:t>
            </a:r>
            <a:endParaRPr sz="1800" b="0" strike="noStrike">
              <a:solidFill>
                <a:srgbClr val="000000"/>
              </a:solidFill>
              <a:latin typeface="Arial"/>
              <a:ea typeface="Arial"/>
              <a:cs typeface="Arial"/>
              <a:sym typeface="Arial"/>
            </a:endParaRPr>
          </a:p>
        </p:txBody>
      </p:sp>
      <p:sp>
        <p:nvSpPr>
          <p:cNvPr id="373" name="Google Shape;373;p53"/>
          <p:cNvSpPr/>
          <p:nvPr/>
        </p:nvSpPr>
        <p:spPr>
          <a:xfrm>
            <a:off x="365760" y="914400"/>
            <a:ext cx="8503560" cy="518076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2800"/>
              <a:buFont typeface="Arial"/>
              <a:buChar char="•"/>
            </a:pPr>
            <a:r>
              <a:rPr lang="en-US" sz="2800" b="0" strike="noStrike">
                <a:solidFill>
                  <a:srgbClr val="000000"/>
                </a:solidFill>
                <a:latin typeface="Times New Roman"/>
                <a:ea typeface="Times New Roman"/>
                <a:cs typeface="Times New Roman"/>
                <a:sym typeface="Times New Roman"/>
              </a:rPr>
              <a:t>Instruction selection is the stage of a compiler back-end that transforms its middle-level intermediate representation (IR) into a low-level IR where each operation directly corresponds to an instruction available on the target machine.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Arial"/>
              <a:buChar char="•"/>
            </a:pPr>
            <a:r>
              <a:rPr lang="en-US" sz="2800" b="0" strike="noStrike">
                <a:solidFill>
                  <a:srgbClr val="000000"/>
                </a:solidFill>
                <a:latin typeface="Times New Roman"/>
                <a:ea typeface="Times New Roman"/>
                <a:cs typeface="Times New Roman"/>
                <a:sym typeface="Times New Roman"/>
              </a:rPr>
              <a:t>In a typical compiler, instruction selection precedes both instruction scheduling and register allocation; hence its output IR has an infinite set of pseudo-registers</a:t>
            </a:r>
            <a:endParaRPr sz="1800" b="0" strike="noStrike">
              <a:solidFill>
                <a:srgbClr val="000000"/>
              </a:solidFill>
              <a:latin typeface="Arial"/>
              <a:ea typeface="Arial"/>
              <a:cs typeface="Arial"/>
              <a:sym typeface="Arial"/>
            </a:endParaRPr>
          </a:p>
          <a:p>
            <a:pPr marL="36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g2754acbc1b1_0_0"/>
          <p:cNvPicPr preferRelativeResize="0"/>
          <p:nvPr/>
        </p:nvPicPr>
        <p:blipFill rotWithShape="1">
          <a:blip r:embed="rId3">
            <a:alphaModFix/>
          </a:blip>
          <a:srcRect l="10062" t="16336" r="7053" b="10402"/>
          <a:stretch/>
        </p:blipFill>
        <p:spPr>
          <a:xfrm>
            <a:off x="0" y="0"/>
            <a:ext cx="9781700" cy="7171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2754acbc1b1_0_4"/>
          <p:cNvPicPr preferRelativeResize="0"/>
          <p:nvPr/>
        </p:nvPicPr>
        <p:blipFill rotWithShape="1">
          <a:blip r:embed="rId3">
            <a:alphaModFix/>
          </a:blip>
          <a:srcRect l="19272" t="4466" r="12580" b="12039"/>
          <a:stretch/>
        </p:blipFill>
        <p:spPr>
          <a:xfrm>
            <a:off x="609400" y="333750"/>
            <a:ext cx="8450476" cy="6247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2754acbc1b1_0_7"/>
          <p:cNvPicPr preferRelativeResize="0"/>
          <p:nvPr/>
        </p:nvPicPr>
        <p:blipFill rotWithShape="1">
          <a:blip r:embed="rId3">
            <a:alphaModFix/>
          </a:blip>
          <a:srcRect b="8357"/>
          <a:stretch/>
        </p:blipFill>
        <p:spPr>
          <a:xfrm>
            <a:off x="152400" y="152400"/>
            <a:ext cx="8839200" cy="6266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g2754acbc1b1_0_10"/>
          <p:cNvPicPr preferRelativeResize="0"/>
          <p:nvPr/>
        </p:nvPicPr>
        <p:blipFill rotWithShape="1">
          <a:blip r:embed="rId3">
            <a:alphaModFix/>
          </a:blip>
          <a:srcRect b="12033"/>
          <a:stretch/>
        </p:blipFill>
        <p:spPr>
          <a:xfrm>
            <a:off x="152400" y="152400"/>
            <a:ext cx="8839200"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398" name="Google Shape;398;p29"/>
          <p:cNvSpPr/>
          <p:nvPr/>
        </p:nvSpPr>
        <p:spPr>
          <a:xfrm>
            <a:off x="685800" y="274320"/>
            <a:ext cx="7771680" cy="7308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Phases of a Compiler - Front end cont’d</a:t>
            </a:r>
            <a:endParaRPr sz="1800" b="0" strike="noStrike">
              <a:solidFill>
                <a:srgbClr val="000000"/>
              </a:solidFill>
              <a:latin typeface="Arial"/>
              <a:ea typeface="Arial"/>
              <a:cs typeface="Arial"/>
              <a:sym typeface="Arial"/>
            </a:endParaRPr>
          </a:p>
        </p:txBody>
      </p:sp>
      <p:sp>
        <p:nvSpPr>
          <p:cNvPr id="399" name="Google Shape;399;p29"/>
          <p:cNvSpPr/>
          <p:nvPr/>
        </p:nvSpPr>
        <p:spPr>
          <a:xfrm>
            <a:off x="365760" y="1194840"/>
            <a:ext cx="8091720" cy="505944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The front end includes all analysis phases and the intermediate code generator.</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Arial"/>
              <a:buChar char="•"/>
            </a:pPr>
            <a:r>
              <a:rPr lang="en-US" sz="3200" b="1" strike="noStrike">
                <a:solidFill>
                  <a:srgbClr val="000000"/>
                </a:solidFill>
                <a:latin typeface="Times New Roman"/>
                <a:ea typeface="Times New Roman"/>
                <a:cs typeface="Times New Roman"/>
                <a:sym typeface="Times New Roman"/>
              </a:rPr>
              <a:t>Lexical analysis </a:t>
            </a:r>
            <a:r>
              <a:rPr lang="en-US" sz="3200" b="0" strike="noStrike">
                <a:solidFill>
                  <a:srgbClr val="000000"/>
                </a:solidFill>
                <a:latin typeface="Times New Roman"/>
                <a:ea typeface="Times New Roman"/>
                <a:cs typeface="Times New Roman"/>
                <a:sym typeface="Times New Roman"/>
              </a:rPr>
              <a:t>is the first phase of compiler which is also termed as scanning. </a:t>
            </a:r>
            <a:endParaRPr sz="1800" b="0" strike="noStrike">
              <a:solidFill>
                <a:srgbClr val="000000"/>
              </a:solidFill>
              <a:latin typeface="Arial"/>
              <a:ea typeface="Arial"/>
              <a:cs typeface="Arial"/>
              <a:sym typeface="Arial"/>
            </a:endParaRPr>
          </a:p>
          <a:p>
            <a:pPr marL="342720" marR="0" lvl="0" indent="-342000" algn="just" rtl="0">
              <a:lnSpc>
                <a:spcPct val="100000"/>
              </a:lnSpc>
              <a:spcBef>
                <a:spcPts val="0"/>
              </a:spcBef>
              <a:spcAft>
                <a:spcPts val="0"/>
              </a:spcAft>
              <a:buClr>
                <a:srgbClr val="000000"/>
              </a:buClr>
              <a:buSzPts val="2800"/>
              <a:buFont typeface="Times"/>
              <a:buChar char="•"/>
            </a:pPr>
            <a:r>
              <a:rPr lang="en-US" sz="2800" b="0" strike="noStrike">
                <a:solidFill>
                  <a:srgbClr val="000000"/>
                </a:solidFill>
                <a:latin typeface="Times New Roman"/>
                <a:ea typeface="Times New Roman"/>
                <a:cs typeface="Times New Roman"/>
                <a:sym typeface="Times New Roman"/>
              </a:rPr>
              <a:t>During this phase, Source program is scanned to read the stream of characters and those characters are grouped to form a sequence called lexemes which produces token as output. Tokens are defined by regular expressions which are understood by the lexical analyzer. </a:t>
            </a:r>
            <a:endParaRPr sz="1800" b="0" strike="noStrike">
              <a:solidFill>
                <a:srgbClr val="000000"/>
              </a:solidFill>
              <a:latin typeface="Arial"/>
              <a:ea typeface="Arial"/>
              <a:cs typeface="Arial"/>
              <a:sym typeface="Arial"/>
            </a:endParaRPr>
          </a:p>
          <a:p>
            <a:pPr marL="36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038922" y="617035"/>
            <a:ext cx="7010400" cy="838200"/>
          </a:xfrm>
          <a:noFill/>
        </p:spPr>
        <p:txBody>
          <a:bodyPr lIns="92075" tIns="46038" rIns="92075" bIns="46038" anchor="ctr"/>
          <a:lstStyle/>
          <a:p>
            <a:pPr algn="ctr" eaLnBrk="1" hangingPunct="1"/>
            <a:r>
              <a:rPr lang="en-US" dirty="0" smtClean="0"/>
              <a:t>What is compiler</a:t>
            </a:r>
            <a:endParaRPr lang="en-US" sz="3200" dirty="0" smtClean="0"/>
          </a:p>
        </p:txBody>
      </p:sp>
      <p:sp>
        <p:nvSpPr>
          <p:cNvPr id="7172" name="Content Placeholder 5"/>
          <p:cNvSpPr>
            <a:spLocks noGrp="1"/>
          </p:cNvSpPr>
          <p:nvPr>
            <p:ph idx="1"/>
          </p:nvPr>
        </p:nvSpPr>
        <p:spPr>
          <a:xfrm>
            <a:off x="338253" y="1657814"/>
            <a:ext cx="8458200" cy="4724400"/>
          </a:xfrm>
        </p:spPr>
        <p:txBody>
          <a:bodyPr/>
          <a:lstStyle/>
          <a:p>
            <a:pPr algn="just">
              <a:buFont typeface="Arial" pitchFamily="34" charset="0"/>
              <a:buChar char="•"/>
            </a:pPr>
            <a:r>
              <a:rPr lang="en-IN" sz="1800" dirty="0" smtClean="0">
                <a:latin typeface="Cambria" pitchFamily="18" charset="0"/>
                <a:ea typeface="Cambria" pitchFamily="18" charset="0"/>
              </a:rPr>
              <a:t>A compiler is a translator that translates the high-level language into the machine language.</a:t>
            </a:r>
          </a:p>
          <a:p>
            <a:pPr algn="just">
              <a:buFont typeface="Arial" pitchFamily="34" charset="0"/>
              <a:buChar char="•"/>
            </a:pPr>
            <a:endParaRPr lang="en-US" sz="1800" dirty="0" smtClean="0">
              <a:latin typeface="Cambria" pitchFamily="18" charset="0"/>
              <a:ea typeface="Cambria" pitchFamily="18" charset="0"/>
            </a:endParaRPr>
          </a:p>
          <a:p>
            <a:pPr algn="just">
              <a:buFont typeface="Arial" pitchFamily="34" charset="0"/>
              <a:buChar char="•"/>
            </a:pPr>
            <a:r>
              <a:rPr lang="en-IN" sz="1800" dirty="0" smtClean="0">
                <a:latin typeface="Cambria" pitchFamily="18" charset="0"/>
                <a:ea typeface="Cambria" pitchFamily="18" charset="0"/>
              </a:rPr>
              <a:t>High-level language is written by a developer and machine language can be understood by the processor.</a:t>
            </a:r>
          </a:p>
          <a:p>
            <a:pPr algn="just">
              <a:buFont typeface="Arial" pitchFamily="34" charset="0"/>
              <a:buChar char="•"/>
            </a:pPr>
            <a:endParaRPr lang="en-US" sz="1800" dirty="0" smtClean="0">
              <a:latin typeface="Cambria" pitchFamily="18" charset="0"/>
              <a:ea typeface="Cambria" pitchFamily="18" charset="0"/>
            </a:endParaRPr>
          </a:p>
          <a:p>
            <a:pPr algn="just">
              <a:buFont typeface="Arial" pitchFamily="34" charset="0"/>
              <a:buChar char="•"/>
            </a:pPr>
            <a:r>
              <a:rPr lang="en-IN" sz="1800" dirty="0" smtClean="0">
                <a:latin typeface="Cambria" pitchFamily="18" charset="0"/>
                <a:ea typeface="Cambria" pitchFamily="18" charset="0"/>
              </a:rPr>
              <a:t>Compiler is used to show errors to the programmer.</a:t>
            </a:r>
          </a:p>
          <a:p>
            <a:pPr algn="just">
              <a:buFont typeface="Arial" pitchFamily="34" charset="0"/>
              <a:buChar char="•"/>
            </a:pPr>
            <a:endParaRPr lang="en-US" sz="1800" dirty="0" smtClean="0">
              <a:latin typeface="Cambria" pitchFamily="18" charset="0"/>
              <a:ea typeface="Cambria" pitchFamily="18" charset="0"/>
            </a:endParaRPr>
          </a:p>
          <a:p>
            <a:pPr algn="just">
              <a:buFont typeface="Arial" pitchFamily="34" charset="0"/>
              <a:buChar char="•"/>
            </a:pPr>
            <a:r>
              <a:rPr lang="en-IN" sz="1800" dirty="0" smtClean="0">
                <a:latin typeface="Cambria" pitchFamily="18" charset="0"/>
                <a:ea typeface="Cambria" pitchFamily="18" charset="0"/>
              </a:rPr>
              <a:t>The main purpose of compiler is to change the code written in one language without changing the meaning of the program.</a:t>
            </a:r>
          </a:p>
          <a:p>
            <a:pPr algn="just">
              <a:buFont typeface="Arial" pitchFamily="34" charset="0"/>
              <a:buChar char="•"/>
            </a:pPr>
            <a:endParaRPr lang="en-US" sz="1800" dirty="0" smtClean="0">
              <a:latin typeface="Cambria" pitchFamily="18" charset="0"/>
              <a:ea typeface="Cambria" pitchFamily="18" charset="0"/>
            </a:endParaRPr>
          </a:p>
          <a:p>
            <a:pPr algn="just">
              <a:buFont typeface="Arial" pitchFamily="34" charset="0"/>
              <a:buChar char="•"/>
            </a:pPr>
            <a:r>
              <a:rPr lang="en-IN" sz="1800" dirty="0" smtClean="0">
                <a:latin typeface="Cambria" pitchFamily="18" charset="0"/>
                <a:ea typeface="Cambria" pitchFamily="18" charset="0"/>
              </a:rPr>
              <a:t>When you execute a program which is written in HLL programming language then it executes into two parts.</a:t>
            </a:r>
            <a:endParaRPr lang="en-US" sz="1800" dirty="0" smtClean="0">
              <a:latin typeface="Cambria" pitchFamily="18" charset="0"/>
              <a:ea typeface="Cambria" pitchFamily="18" charset="0"/>
            </a:endParaRPr>
          </a:p>
          <a:p>
            <a:pPr>
              <a:buFont typeface="Arial" pitchFamily="34" charset="0"/>
              <a:buChar char="•"/>
            </a:pPr>
            <a:endParaRPr lang="en-US" dirty="0" smtClean="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p:cNvSpPr/>
          <p:nvPr/>
        </p:nvSpPr>
        <p:spPr>
          <a:xfrm>
            <a:off x="457200" y="274680"/>
            <a:ext cx="8227800" cy="89532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Lexical Analysis</a:t>
            </a:r>
            <a:endParaRPr sz="1800" b="0" strike="noStrike">
              <a:solidFill>
                <a:srgbClr val="000000"/>
              </a:solidFill>
              <a:latin typeface="Arial"/>
              <a:ea typeface="Arial"/>
              <a:cs typeface="Arial"/>
              <a:sym typeface="Arial"/>
            </a:endParaRPr>
          </a:p>
        </p:txBody>
      </p:sp>
      <p:sp>
        <p:nvSpPr>
          <p:cNvPr id="406" name="Google Shape;406;p30"/>
          <p:cNvSpPr/>
          <p:nvPr/>
        </p:nvSpPr>
        <p:spPr>
          <a:xfrm>
            <a:off x="548640" y="1590480"/>
            <a:ext cx="8246880" cy="4724640"/>
          </a:xfrm>
          <a:prstGeom prst="rect">
            <a:avLst/>
          </a:prstGeom>
          <a:noFill/>
          <a:ln>
            <a:noFill/>
          </a:ln>
        </p:spPr>
        <p:txBody>
          <a:bodyPr spcFirstLastPara="1" wrap="square" lIns="90000" tIns="45000" rIns="90000" bIns="45000" anchor="t" anchorCtr="0">
            <a:noAutofit/>
          </a:bodyPr>
          <a:lstStyle/>
          <a:p>
            <a:pPr marL="343080" marR="0" lvl="0" indent="-341280" algn="just" rtl="0">
              <a:lnSpc>
                <a:spcPct val="100000"/>
              </a:lnSpc>
              <a:spcBef>
                <a:spcPts val="0"/>
              </a:spcBef>
              <a:spcAft>
                <a:spcPts val="0"/>
              </a:spcAft>
              <a:buClr>
                <a:srgbClr val="000000"/>
              </a:buClr>
              <a:buSzPts val="1260"/>
              <a:buFont typeface="Noto Sans Symbols"/>
              <a:buChar char="●"/>
            </a:pPr>
            <a:r>
              <a:rPr lang="en-US" sz="2800" b="0" strike="noStrike">
                <a:solidFill>
                  <a:srgbClr val="000000"/>
                </a:solidFill>
                <a:latin typeface="Times New Roman"/>
                <a:ea typeface="Times New Roman"/>
                <a:cs typeface="Times New Roman"/>
                <a:sym typeface="Times New Roman"/>
              </a:rPr>
              <a:t>lexical analysis: The process of converting a sequence of characters (such as in a computer program) into a sequence of tokens (strings with an identified "meaning")</a:t>
            </a: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260"/>
              <a:buFont typeface="Noto Sans Symbols"/>
              <a:buChar char="●"/>
            </a:pPr>
            <a:r>
              <a:rPr lang="en-US" sz="2800" b="0" strike="noStrike">
                <a:solidFill>
                  <a:srgbClr val="000000"/>
                </a:solidFill>
                <a:latin typeface="Times New Roman"/>
                <a:ea typeface="Times New Roman"/>
                <a:cs typeface="Times New Roman"/>
                <a:sym typeface="Times New Roman"/>
              </a:rPr>
              <a:t>Lexical analysis takes the modified source code from language preprocessors that are written in the form of sentences. </a:t>
            </a: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260"/>
              <a:buFont typeface="Noto Sans Symbols"/>
              <a:buChar char="●"/>
            </a:pPr>
            <a:r>
              <a:rPr lang="en-US" sz="2800" b="0" strike="noStrike">
                <a:solidFill>
                  <a:srgbClr val="000000"/>
                </a:solidFill>
                <a:latin typeface="Times New Roman"/>
                <a:ea typeface="Times New Roman"/>
                <a:cs typeface="Times New Roman"/>
                <a:sym typeface="Times New Roman"/>
              </a:rPr>
              <a:t>The lexical analyzer breaks these syntaxes into a series of tokens, by removing any whitespace or comments in the source code.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1"/>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Lexical Analysis</a:t>
            </a:r>
            <a:endParaRPr sz="1800" b="0" strike="noStrike">
              <a:solidFill>
                <a:srgbClr val="000000"/>
              </a:solidFill>
              <a:latin typeface="Arial"/>
              <a:ea typeface="Arial"/>
              <a:cs typeface="Arial"/>
              <a:sym typeface="Arial"/>
            </a:endParaRPr>
          </a:p>
        </p:txBody>
      </p:sp>
      <p:sp>
        <p:nvSpPr>
          <p:cNvPr id="413" name="Google Shape;413;p31"/>
          <p:cNvSpPr/>
          <p:nvPr/>
        </p:nvSpPr>
        <p:spPr>
          <a:xfrm>
            <a:off x="529920" y="1792080"/>
            <a:ext cx="8246880" cy="3949920"/>
          </a:xfrm>
          <a:prstGeom prst="rect">
            <a:avLst/>
          </a:prstGeom>
          <a:noFill/>
          <a:ln>
            <a:noFill/>
          </a:ln>
        </p:spPr>
        <p:txBody>
          <a:bodyPr spcFirstLastPara="1" wrap="square" lIns="90000" tIns="45000" rIns="90000" bIns="45000" anchor="t" anchorCtr="0">
            <a:noAutofit/>
          </a:bodyPr>
          <a:lstStyle/>
          <a:p>
            <a:pPr marL="343080" marR="0" lvl="0" indent="-341280" algn="just" rtl="0">
              <a:lnSpc>
                <a:spcPct val="100000"/>
              </a:lnSpc>
              <a:spcBef>
                <a:spcPts val="0"/>
              </a:spcBef>
              <a:spcAft>
                <a:spcPts val="0"/>
              </a:spcAft>
              <a:buClr>
                <a:srgbClr val="000000"/>
              </a:buClr>
              <a:buSzPts val="1260"/>
              <a:buFont typeface="Noto Sans Symbols"/>
              <a:buChar char="●"/>
            </a:pPr>
            <a:r>
              <a:rPr lang="en-US" sz="2800" b="0" strike="noStrike">
                <a:solidFill>
                  <a:srgbClr val="000000"/>
                </a:solidFill>
                <a:latin typeface="Times New Roman"/>
                <a:ea typeface="Times New Roman"/>
                <a:cs typeface="Times New Roman"/>
                <a:sym typeface="Times New Roman"/>
              </a:rPr>
              <a:t>The lexical analyzer (either generated automatically by a tool like lex, or hand-crafted) reads in a stream of characters, identifies the lexemes in the stream, and categorizes them into tokens. </a:t>
            </a:r>
            <a:endParaRPr sz="1800" b="0" strike="noStrike">
              <a:solidFill>
                <a:srgbClr val="000000"/>
              </a:solidFill>
              <a:latin typeface="Arial"/>
              <a:ea typeface="Arial"/>
              <a:cs typeface="Arial"/>
              <a:sym typeface="Arial"/>
            </a:endParaRPr>
          </a:p>
          <a:p>
            <a:pPr marL="144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260"/>
              <a:buFont typeface="Noto Sans Symbols"/>
              <a:buChar char="●"/>
            </a:pPr>
            <a:r>
              <a:rPr lang="en-US" sz="2800" b="0" strike="noStrike">
                <a:solidFill>
                  <a:srgbClr val="000000"/>
                </a:solidFill>
                <a:latin typeface="Times New Roman"/>
                <a:ea typeface="Times New Roman"/>
                <a:cs typeface="Times New Roman"/>
                <a:sym typeface="Times New Roman"/>
              </a:rPr>
              <a:t>This is called "tokenizing". If the lexer finds an invalid token, it will report an error.</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7"/>
        <p:cNvGrpSpPr/>
        <p:nvPr/>
      </p:nvGrpSpPr>
      <p:grpSpPr>
        <a:xfrm>
          <a:off x="0" y="0"/>
          <a:ext cx="0" cy="0"/>
          <a:chOff x="0" y="0"/>
          <a:chExt cx="0" cy="0"/>
        </a:xfrm>
      </p:grpSpPr>
      <p:sp>
        <p:nvSpPr>
          <p:cNvPr id="418" name="Google Shape;418;p32"/>
          <p:cNvSpPr/>
          <p:nvPr/>
        </p:nvSpPr>
        <p:spPr>
          <a:xfrm>
            <a:off x="685800" y="286560"/>
            <a:ext cx="7771680" cy="88344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Front end: Terminologies</a:t>
            </a:r>
            <a:endParaRPr sz="1800" b="0" strike="noStrike">
              <a:solidFill>
                <a:srgbClr val="000000"/>
              </a:solidFill>
              <a:latin typeface="Arial"/>
              <a:ea typeface="Arial"/>
              <a:cs typeface="Arial"/>
              <a:sym typeface="Arial"/>
            </a:endParaRPr>
          </a:p>
        </p:txBody>
      </p:sp>
      <p:sp>
        <p:nvSpPr>
          <p:cNvPr id="419" name="Google Shape;419;p32"/>
          <p:cNvSpPr/>
          <p:nvPr/>
        </p:nvSpPr>
        <p:spPr>
          <a:xfrm>
            <a:off x="365760" y="1170360"/>
            <a:ext cx="8091720" cy="535176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3200"/>
              <a:buFont typeface="Arial"/>
              <a:buChar char="•"/>
            </a:pPr>
            <a:r>
              <a:rPr lang="en-US" sz="3200" b="0" strike="noStrike">
                <a:solidFill>
                  <a:srgbClr val="000000"/>
                </a:solidFill>
                <a:latin typeface="Times New Roman"/>
                <a:ea typeface="Times New Roman"/>
                <a:cs typeface="Times New Roman"/>
                <a:sym typeface="Times New Roman"/>
              </a:rPr>
              <a:t>Token: Token is a sequence of characters that represent lexical unit, which matches with the pattern, such as keywords, operators, identifiers etc.</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Arial"/>
              <a:buChar char="•"/>
            </a:pPr>
            <a:r>
              <a:rPr lang="en-US" sz="3200" b="0" strike="noStrike">
                <a:solidFill>
                  <a:srgbClr val="000000"/>
                </a:solidFill>
                <a:latin typeface="Times New Roman"/>
                <a:ea typeface="Times New Roman"/>
                <a:cs typeface="Times New Roman"/>
                <a:sym typeface="Times New Roman"/>
              </a:rPr>
              <a:t>Lexeme: Lexeme is instance of a token i.e., group of characters forming a token.</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Arial"/>
              <a:buChar char="•"/>
            </a:pPr>
            <a:r>
              <a:rPr lang="en-US" sz="3200" b="0" strike="noStrike">
                <a:solidFill>
                  <a:srgbClr val="000000"/>
                </a:solidFill>
                <a:latin typeface="Times New Roman"/>
                <a:ea typeface="Times New Roman"/>
                <a:cs typeface="Times New Roman"/>
                <a:sym typeface="Times New Roman"/>
              </a:rPr>
              <a:t>Pattern: Pattern describes the rule that the lexemes of a token takes. It is the structure that must be matched by strings.</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3"/>
        <p:cNvGrpSpPr/>
        <p:nvPr/>
      </p:nvGrpSpPr>
      <p:grpSpPr>
        <a:xfrm>
          <a:off x="0" y="0"/>
          <a:ext cx="0" cy="0"/>
          <a:chOff x="0" y="0"/>
          <a:chExt cx="0" cy="0"/>
        </a:xfrm>
      </p:grpSpPr>
      <p:sp>
        <p:nvSpPr>
          <p:cNvPr id="424" name="Google Shape;424;p33"/>
          <p:cNvSpPr/>
          <p:nvPr/>
        </p:nvSpPr>
        <p:spPr>
          <a:xfrm>
            <a:off x="685800" y="676800"/>
            <a:ext cx="7771680" cy="730800"/>
          </a:xfrm>
          <a:prstGeom prst="rect">
            <a:avLst/>
          </a:prstGeom>
          <a:noFill/>
          <a:ln>
            <a:noFill/>
          </a:ln>
        </p:spPr>
        <p:txBody>
          <a:bodyPr spcFirstLastPara="1" wrap="square" lIns="90000" tIns="46800" rIns="90000" bIns="46800" anchor="ctr" anchorCtr="0">
            <a:noAutofit/>
          </a:bodyPr>
          <a:lstStyle/>
          <a:p>
            <a:pPr marL="0" marR="0" lvl="0" indent="0" algn="just" rtl="0">
              <a:lnSpc>
                <a:spcPct val="100000"/>
              </a:lnSpc>
              <a:spcBef>
                <a:spcPts val="0"/>
              </a:spcBef>
              <a:spcAft>
                <a:spcPts val="0"/>
              </a:spcAft>
              <a:buNone/>
            </a:pPr>
            <a:r>
              <a:rPr lang="en-US" sz="4400" b="1" strike="noStrike">
                <a:solidFill>
                  <a:srgbClr val="000000"/>
                </a:solidFill>
                <a:latin typeface="Times New Roman"/>
                <a:ea typeface="Times New Roman"/>
                <a:cs typeface="Times New Roman"/>
                <a:sym typeface="Times New Roman"/>
              </a:rPr>
              <a:t>Token and Lexeme </a:t>
            </a:r>
            <a:endParaRPr sz="1800" b="0" strike="noStrike">
              <a:solidFill>
                <a:srgbClr val="000000"/>
              </a:solidFill>
              <a:latin typeface="Arial"/>
              <a:ea typeface="Arial"/>
              <a:cs typeface="Arial"/>
              <a:sym typeface="Arial"/>
            </a:endParaRPr>
          </a:p>
        </p:txBody>
      </p:sp>
      <p:sp>
        <p:nvSpPr>
          <p:cNvPr id="425" name="Google Shape;425;p33"/>
          <p:cNvSpPr/>
          <p:nvPr/>
        </p:nvSpPr>
        <p:spPr>
          <a:xfrm>
            <a:off x="685800" y="1511640"/>
            <a:ext cx="8091720" cy="508356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Once a token is generated the corresponding entry is made in the symbol table.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At lexical analysis phase,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Input</a:t>
            </a:r>
            <a:r>
              <a:rPr lang="en-US" sz="3200" b="0" strike="noStrike">
                <a:solidFill>
                  <a:srgbClr val="000000"/>
                </a:solidFill>
                <a:latin typeface="Times New Roman"/>
                <a:ea typeface="Times New Roman"/>
                <a:cs typeface="Times New Roman"/>
                <a:sym typeface="Times New Roman"/>
              </a:rPr>
              <a:t>: stream of characters</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Output</a:t>
            </a:r>
            <a:r>
              <a:rPr lang="en-US" sz="3200" b="0" strike="noStrike">
                <a:solidFill>
                  <a:srgbClr val="000000"/>
                </a:solidFill>
                <a:latin typeface="Times New Roman"/>
                <a:ea typeface="Times New Roman"/>
                <a:cs typeface="Times New Roman"/>
                <a:sym typeface="Times New Roman"/>
              </a:rPr>
              <a:t>: Token</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1" i="1" strike="noStrike">
                <a:solidFill>
                  <a:srgbClr val="000000"/>
                </a:solidFill>
                <a:latin typeface="Times New Roman"/>
                <a:ea typeface="Times New Roman"/>
                <a:cs typeface="Times New Roman"/>
                <a:sym typeface="Times New Roman"/>
              </a:rPr>
              <a:t>Token Template: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&lt;token-name, attribute-value&gt;</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For example, for      c=a+b*5;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2400" b="1" i="1" strike="noStrike">
                <a:solidFill>
                  <a:srgbClr val="000000"/>
                </a:solidFill>
                <a:latin typeface="Times New Roman"/>
                <a:ea typeface="Times New Roman"/>
                <a:cs typeface="Times New Roman"/>
                <a:sym typeface="Times New Roman"/>
              </a:rPr>
              <a:t>Hence,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2400" b="1" i="1" strike="noStrike">
                <a:solidFill>
                  <a:srgbClr val="000000"/>
                </a:solidFill>
                <a:latin typeface="Times New Roman"/>
                <a:ea typeface="Times New Roman"/>
                <a:cs typeface="Times New Roman"/>
                <a:sym typeface="Times New Roman"/>
              </a:rPr>
              <a:t> &lt;id, 1&gt;&lt;=&gt;&lt; id, 2&gt;&lt; +&gt;&lt;id, 3 &gt;&lt; * &gt;&lt; 5&gt;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sp>
        <p:nvSpPr>
          <p:cNvPr id="430" name="Google Shape;430;p34"/>
          <p:cNvSpPr/>
          <p:nvPr/>
        </p:nvSpPr>
        <p:spPr>
          <a:xfrm>
            <a:off x="685800" y="475920"/>
            <a:ext cx="7771680" cy="730800"/>
          </a:xfrm>
          <a:prstGeom prst="rect">
            <a:avLst/>
          </a:prstGeom>
          <a:noFill/>
          <a:ln>
            <a:noFill/>
          </a:ln>
        </p:spPr>
        <p:txBody>
          <a:bodyPr spcFirstLastPara="1" wrap="square" lIns="90000" tIns="46800" rIns="90000" bIns="46800" anchor="ctr" anchorCtr="0">
            <a:noAutofit/>
          </a:bodyPr>
          <a:lstStyle/>
          <a:p>
            <a:pPr marL="0" marR="0" lvl="0" indent="0" algn="just"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Token and Lexeme Cont’d</a:t>
            </a:r>
            <a:endParaRPr sz="1800" b="0" strike="noStrike">
              <a:solidFill>
                <a:srgbClr val="000000"/>
              </a:solidFill>
              <a:latin typeface="Arial"/>
              <a:ea typeface="Arial"/>
              <a:cs typeface="Arial"/>
              <a:sym typeface="Arial"/>
            </a:endParaRPr>
          </a:p>
        </p:txBody>
      </p:sp>
      <p:sp>
        <p:nvSpPr>
          <p:cNvPr id="431" name="Google Shape;431;p34"/>
          <p:cNvSpPr/>
          <p:nvPr/>
        </p:nvSpPr>
        <p:spPr>
          <a:xfrm>
            <a:off x="365760" y="1207080"/>
            <a:ext cx="8091720" cy="502272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60" marR="0" lvl="0" indent="0" algn="just" rtl="0">
              <a:lnSpc>
                <a:spcPct val="100000"/>
              </a:lnSpc>
              <a:spcBef>
                <a:spcPts val="0"/>
              </a:spcBef>
              <a:spcAft>
                <a:spcPts val="0"/>
              </a:spcAft>
              <a:buNone/>
            </a:pPr>
            <a:r>
              <a:rPr lang="en-US" sz="2800" b="0" strike="noStrike">
                <a:solidFill>
                  <a:srgbClr val="000000"/>
                </a:solidFill>
                <a:latin typeface="Times New Roman"/>
                <a:ea typeface="Times New Roman"/>
                <a:cs typeface="Times New Roman"/>
                <a:sym typeface="Times New Roman"/>
              </a:rPr>
              <a:t> </a:t>
            </a:r>
            <a:endParaRPr sz="1800" b="0" strike="noStrike">
              <a:solidFill>
                <a:srgbClr val="000000"/>
              </a:solidFill>
              <a:latin typeface="Arial"/>
              <a:ea typeface="Arial"/>
              <a:cs typeface="Arial"/>
              <a:sym typeface="Arial"/>
            </a:endParaRPr>
          </a:p>
        </p:txBody>
      </p:sp>
      <p:pic>
        <p:nvPicPr>
          <p:cNvPr id="432" name="Google Shape;432;p34"/>
          <p:cNvPicPr preferRelativeResize="0"/>
          <p:nvPr/>
        </p:nvPicPr>
        <p:blipFill rotWithShape="1">
          <a:blip r:embed="rId3">
            <a:alphaModFix/>
          </a:blip>
          <a:srcRect/>
          <a:stretch/>
        </p:blipFill>
        <p:spPr>
          <a:xfrm>
            <a:off x="556550" y="1120200"/>
            <a:ext cx="7771675" cy="5022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g2754acbc1b1_0_13"/>
          <p:cNvPicPr preferRelativeResize="0"/>
          <p:nvPr/>
        </p:nvPicPr>
        <p:blipFill rotWithShape="1">
          <a:blip r:embed="rId3">
            <a:alphaModFix/>
          </a:blip>
          <a:srcRect r="7978" b="7535"/>
          <a:stretch/>
        </p:blipFill>
        <p:spPr>
          <a:xfrm>
            <a:off x="152400" y="152400"/>
            <a:ext cx="8991600" cy="67056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g2754acbc1b1_0_16"/>
          <p:cNvPicPr preferRelativeResize="0"/>
          <p:nvPr/>
        </p:nvPicPr>
        <p:blipFill rotWithShape="1">
          <a:blip r:embed="rId3">
            <a:alphaModFix/>
          </a:blip>
          <a:srcRect r="5213" b="6716"/>
          <a:stretch/>
        </p:blipFill>
        <p:spPr>
          <a:xfrm>
            <a:off x="152400" y="152400"/>
            <a:ext cx="8991600" cy="67056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g2754acbc1b1_0_19"/>
          <p:cNvPicPr preferRelativeResize="0"/>
          <p:nvPr/>
        </p:nvPicPr>
        <p:blipFill rotWithShape="1">
          <a:blip r:embed="rId3">
            <a:alphaModFix/>
          </a:blip>
          <a:srcRect b="20634"/>
          <a:stretch/>
        </p:blipFill>
        <p:spPr>
          <a:xfrm>
            <a:off x="152400" y="152400"/>
            <a:ext cx="8839200" cy="67056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sp>
        <p:nvSpPr>
          <p:cNvPr id="452" name="Google Shape;452;p35"/>
          <p:cNvSpPr/>
          <p:nvPr/>
        </p:nvSpPr>
        <p:spPr>
          <a:xfrm>
            <a:off x="451080" y="146160"/>
            <a:ext cx="8006400" cy="82872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3600" b="1" strike="noStrike">
                <a:solidFill>
                  <a:srgbClr val="000000"/>
                </a:solidFill>
                <a:latin typeface="Times New Roman"/>
                <a:ea typeface="Times New Roman"/>
                <a:cs typeface="Times New Roman"/>
                <a:sym typeface="Times New Roman"/>
              </a:rPr>
              <a:t>Syntax Analysis</a:t>
            </a:r>
            <a:endParaRPr sz="1800" b="0" strike="noStrike">
              <a:solidFill>
                <a:srgbClr val="000000"/>
              </a:solidFill>
              <a:latin typeface="Arial"/>
              <a:ea typeface="Arial"/>
              <a:cs typeface="Arial"/>
              <a:sym typeface="Arial"/>
            </a:endParaRPr>
          </a:p>
        </p:txBody>
      </p:sp>
      <p:sp>
        <p:nvSpPr>
          <p:cNvPr id="453" name="Google Shape;453;p35"/>
          <p:cNvSpPr/>
          <p:nvPr/>
        </p:nvSpPr>
        <p:spPr>
          <a:xfrm>
            <a:off x="149760" y="734040"/>
            <a:ext cx="8091720" cy="612360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Syntax Analyze is sometimes called as parser. It constructs the parse tree. It takes all the tokens one by one and uses Context Free Grammar to construct the parse tree.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Why Grammar ?</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The rules of programming can be entirely represented in some few productions. Using these productions we can represent what the program actually is. The input has to be checked whether it is in the desired format or not.</a:t>
            </a:r>
            <a:endParaRPr sz="1800" b="0"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7"/>
        <p:cNvGrpSpPr/>
        <p:nvPr/>
      </p:nvGrpSpPr>
      <p:grpSpPr>
        <a:xfrm>
          <a:off x="0" y="0"/>
          <a:ext cx="0" cy="0"/>
          <a:chOff x="0" y="0"/>
          <a:chExt cx="0" cy="0"/>
        </a:xfrm>
      </p:grpSpPr>
      <p:sp>
        <p:nvSpPr>
          <p:cNvPr id="458" name="Google Shape;458;p36"/>
          <p:cNvSpPr/>
          <p:nvPr/>
        </p:nvSpPr>
        <p:spPr>
          <a:xfrm>
            <a:off x="341280" y="475560"/>
            <a:ext cx="8006400" cy="82872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3600" b="1" strike="noStrike">
                <a:solidFill>
                  <a:srgbClr val="000000"/>
                </a:solidFill>
                <a:latin typeface="Times New Roman"/>
                <a:ea typeface="Times New Roman"/>
                <a:cs typeface="Times New Roman"/>
                <a:sym typeface="Times New Roman"/>
              </a:rPr>
              <a:t>Syntax Analysis cont’d </a:t>
            </a:r>
            <a:endParaRPr sz="1800" b="0" strike="noStrike">
              <a:solidFill>
                <a:srgbClr val="000000"/>
              </a:solidFill>
              <a:latin typeface="Arial"/>
              <a:ea typeface="Arial"/>
              <a:cs typeface="Arial"/>
              <a:sym typeface="Arial"/>
            </a:endParaRPr>
          </a:p>
        </p:txBody>
      </p:sp>
      <p:sp>
        <p:nvSpPr>
          <p:cNvPr id="459" name="Google Shape;459;p36"/>
          <p:cNvSpPr/>
          <p:nvPr/>
        </p:nvSpPr>
        <p:spPr>
          <a:xfrm>
            <a:off x="149760" y="1877400"/>
            <a:ext cx="8091720" cy="447408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Syntax error can be detected at this level if the input is not in accordance with the grammar.</a:t>
            </a:r>
            <a:endParaRPr sz="1800" b="0"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object 2"/>
          <p:cNvPicPr>
            <a:picLocks noGrp="1" noChangeAspect="1" noChangeArrowheads="1"/>
          </p:cNvPicPr>
          <p:nvPr>
            <p:ph idx="1"/>
          </p:nvPr>
        </p:nvPicPr>
        <p:blipFill>
          <a:blip r:embed="rId2"/>
          <a:srcRect/>
          <a:stretch>
            <a:fillRect/>
          </a:stretch>
        </p:blipFill>
        <p:spPr>
          <a:xfrm>
            <a:off x="2427248" y="1085386"/>
            <a:ext cx="4754137" cy="5106988"/>
          </a:xfrm>
          <a:noFill/>
        </p:spPr>
      </p:pic>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7"/>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1" strike="noStrike">
                <a:solidFill>
                  <a:srgbClr val="000000"/>
                </a:solidFill>
                <a:latin typeface="Times New Roman"/>
                <a:ea typeface="Times New Roman"/>
                <a:cs typeface="Times New Roman"/>
                <a:sym typeface="Times New Roman"/>
              </a:rPr>
              <a:t>Syntactic Analysis</a:t>
            </a:r>
            <a:endParaRPr sz="1800" b="0" strike="noStrike">
              <a:solidFill>
                <a:srgbClr val="000000"/>
              </a:solidFill>
              <a:latin typeface="Arial"/>
              <a:ea typeface="Arial"/>
              <a:cs typeface="Arial"/>
              <a:sym typeface="Arial"/>
            </a:endParaRPr>
          </a:p>
        </p:txBody>
      </p:sp>
      <p:sp>
        <p:nvSpPr>
          <p:cNvPr id="466" name="Google Shape;466;p37"/>
          <p:cNvSpPr/>
          <p:nvPr/>
        </p:nvSpPr>
        <p:spPr>
          <a:xfrm>
            <a:off x="529920" y="1204200"/>
            <a:ext cx="8246880" cy="468432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440"/>
              <a:buFont typeface="Noto Sans Symbols"/>
              <a:buChar char="●"/>
            </a:pPr>
            <a:r>
              <a:rPr lang="en-US" sz="3200" b="0" strike="noStrike">
                <a:solidFill>
                  <a:srgbClr val="000000"/>
                </a:solidFill>
                <a:latin typeface="Times New Roman"/>
                <a:ea typeface="Times New Roman"/>
                <a:cs typeface="Times New Roman"/>
                <a:sym typeface="Times New Roman"/>
              </a:rPr>
              <a:t>Parsing or syntactic analysis is the process of analyzing a string of symbols, either in natural language or in computer languages, conforming to the rules of a formal grammar</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440"/>
              <a:buFont typeface="Noto Sans Symbols"/>
              <a:buChar char="●"/>
            </a:pPr>
            <a:r>
              <a:rPr lang="en-US" sz="3200" b="0" strike="noStrike">
                <a:solidFill>
                  <a:srgbClr val="000000"/>
                </a:solidFill>
                <a:latin typeface="Times New Roman"/>
                <a:ea typeface="Times New Roman"/>
                <a:cs typeface="Times New Roman"/>
                <a:sym typeface="Times New Roman"/>
              </a:rPr>
              <a:t>Parse: analyze (a string or text) into logical syntactic components, typically in order to test conformability to a logical grammar.</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1" strike="noStrike">
                <a:solidFill>
                  <a:srgbClr val="000000"/>
                </a:solidFill>
                <a:latin typeface="Times New Roman"/>
                <a:ea typeface="Times New Roman"/>
                <a:cs typeface="Times New Roman"/>
                <a:sym typeface="Times New Roman"/>
              </a:rPr>
              <a:t>Syntactic Analysis cont’d</a:t>
            </a:r>
            <a:endParaRPr sz="1800" b="0" strike="noStrike">
              <a:solidFill>
                <a:srgbClr val="000000"/>
              </a:solidFill>
              <a:latin typeface="Arial"/>
              <a:ea typeface="Arial"/>
              <a:cs typeface="Arial"/>
              <a:sym typeface="Arial"/>
            </a:endParaRPr>
          </a:p>
        </p:txBody>
      </p:sp>
      <p:sp>
        <p:nvSpPr>
          <p:cNvPr id="473" name="Google Shape;473;p38"/>
          <p:cNvSpPr/>
          <p:nvPr/>
        </p:nvSpPr>
        <p:spPr>
          <a:xfrm>
            <a:off x="529920" y="1204200"/>
            <a:ext cx="8246880" cy="34650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440"/>
              <a:buFont typeface="Noto Sans Symbols"/>
              <a:buChar char="●"/>
            </a:pPr>
            <a:r>
              <a:rPr lang="en-US" sz="3200" b="0" strike="noStrike">
                <a:solidFill>
                  <a:srgbClr val="000000"/>
                </a:solidFill>
                <a:latin typeface="Times New Roman"/>
                <a:ea typeface="Times New Roman"/>
                <a:cs typeface="Times New Roman"/>
                <a:sym typeface="Times New Roman"/>
              </a:rPr>
              <a:t>If the lexical analyzer finds a token invalid, it generates an error. </a:t>
            </a:r>
            <a:endParaRPr sz="1800" b="0" strike="noStrike">
              <a:solidFill>
                <a:srgbClr val="000000"/>
              </a:solidFill>
              <a:latin typeface="Arial"/>
              <a:ea typeface="Arial"/>
              <a:cs typeface="Arial"/>
              <a:sym typeface="Arial"/>
            </a:endParaRPr>
          </a:p>
          <a:p>
            <a:pPr marL="343080" marR="0" lvl="0" indent="-341280" algn="just" rtl="0">
              <a:lnSpc>
                <a:spcPct val="100000"/>
              </a:lnSpc>
              <a:spcBef>
                <a:spcPts val="0"/>
              </a:spcBef>
              <a:spcAft>
                <a:spcPts val="0"/>
              </a:spcAft>
              <a:buClr>
                <a:srgbClr val="000000"/>
              </a:buClr>
              <a:buSzPts val="1440"/>
              <a:buFont typeface="Noto Sans Symbols"/>
              <a:buChar char="●"/>
            </a:pPr>
            <a:r>
              <a:rPr lang="en-US" sz="3200" b="0" strike="noStrike">
                <a:solidFill>
                  <a:srgbClr val="000000"/>
                </a:solidFill>
                <a:latin typeface="Times New Roman"/>
                <a:ea typeface="Times New Roman"/>
                <a:cs typeface="Times New Roman"/>
                <a:sym typeface="Times New Roman"/>
              </a:rPr>
              <a:t>The lexical analyzer works closely with the syntax analyzer. It reads character streams from the source code, checks for legal tokens, and passes the data to the syntax analyzer when it demands.</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pic>
        <p:nvPicPr>
          <p:cNvPr id="474" name="Google Shape;474;p38"/>
          <p:cNvPicPr preferRelativeResize="0"/>
          <p:nvPr/>
        </p:nvPicPr>
        <p:blipFill rotWithShape="1">
          <a:blip r:embed="rId3">
            <a:alphaModFix/>
          </a:blip>
          <a:srcRect/>
          <a:stretch/>
        </p:blipFill>
        <p:spPr>
          <a:xfrm>
            <a:off x="1645920" y="5239080"/>
            <a:ext cx="4989240" cy="161748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g2754acbc1b1_0_28"/>
          <p:cNvPicPr preferRelativeResize="0"/>
          <p:nvPr/>
        </p:nvPicPr>
        <p:blipFill rotWithShape="1">
          <a:blip r:embed="rId3">
            <a:alphaModFix/>
          </a:blip>
          <a:srcRect b="12854"/>
          <a:stretch/>
        </p:blipFill>
        <p:spPr>
          <a:xfrm>
            <a:off x="152400" y="152400"/>
            <a:ext cx="8839200" cy="67056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2754acbc1b1_0_31"/>
          <p:cNvPicPr preferRelativeResize="0"/>
          <p:nvPr/>
        </p:nvPicPr>
        <p:blipFill rotWithShape="1">
          <a:blip r:embed="rId3">
            <a:alphaModFix/>
          </a:blip>
          <a:srcRect b="12041"/>
          <a:stretch/>
        </p:blipFill>
        <p:spPr>
          <a:xfrm>
            <a:off x="152400" y="152400"/>
            <a:ext cx="8839200" cy="67056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
        <p:cNvGrpSpPr/>
        <p:nvPr/>
      </p:nvGrpSpPr>
      <p:grpSpPr>
        <a:xfrm>
          <a:off x="0" y="0"/>
          <a:ext cx="0" cy="0"/>
          <a:chOff x="0" y="0"/>
          <a:chExt cx="0" cy="0"/>
        </a:xfrm>
      </p:grpSpPr>
      <p:sp>
        <p:nvSpPr>
          <p:cNvPr id="489" name="Google Shape;489;p39"/>
          <p:cNvSpPr/>
          <p:nvPr/>
        </p:nvSpPr>
        <p:spPr>
          <a:xfrm>
            <a:off x="451080" y="146160"/>
            <a:ext cx="8006400" cy="115776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000" b="1" strike="noStrike">
                <a:solidFill>
                  <a:srgbClr val="000000"/>
                </a:solidFill>
                <a:latin typeface="Times New Roman"/>
                <a:ea typeface="Times New Roman"/>
                <a:cs typeface="Times New Roman"/>
                <a:sym typeface="Times New Roman"/>
              </a:rPr>
              <a:t>Semantic Analysis</a:t>
            </a:r>
            <a:endParaRPr sz="1800" b="0" strike="noStrike">
              <a:solidFill>
                <a:srgbClr val="000000"/>
              </a:solidFill>
              <a:latin typeface="Arial"/>
              <a:ea typeface="Arial"/>
              <a:cs typeface="Arial"/>
              <a:sym typeface="Arial"/>
            </a:endParaRPr>
          </a:p>
        </p:txBody>
      </p:sp>
      <p:sp>
        <p:nvSpPr>
          <p:cNvPr id="490" name="Google Shape;490;p39"/>
          <p:cNvSpPr/>
          <p:nvPr/>
        </p:nvSpPr>
        <p:spPr>
          <a:xfrm>
            <a:off x="149760" y="1536120"/>
            <a:ext cx="8091720" cy="481536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Semantic analyzer takes the output of syntax analyzer and produces another tree.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Similarly, intermediate code generator takes a tree as an input produced by semantic analyzer and produces  intermediate code.</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0"/>
          <p:cNvSpPr/>
          <p:nvPr/>
        </p:nvSpPr>
        <p:spPr>
          <a:xfrm>
            <a:off x="795600" y="401760"/>
            <a:ext cx="7771680" cy="10242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000" b="1" strike="noStrike">
                <a:solidFill>
                  <a:srgbClr val="000000"/>
                </a:solidFill>
                <a:latin typeface="Times New Roman"/>
                <a:ea typeface="Times New Roman"/>
                <a:cs typeface="Times New Roman"/>
                <a:sym typeface="Times New Roman"/>
              </a:rPr>
              <a:t>Semantic Analyzer</a:t>
            </a:r>
            <a:endParaRPr sz="1800" b="0" strike="noStrike">
              <a:solidFill>
                <a:srgbClr val="000000"/>
              </a:solidFill>
              <a:latin typeface="Arial"/>
              <a:ea typeface="Arial"/>
              <a:cs typeface="Arial"/>
              <a:sym typeface="Arial"/>
            </a:endParaRPr>
          </a:p>
        </p:txBody>
      </p:sp>
      <p:sp>
        <p:nvSpPr>
          <p:cNvPr id="496" name="Google Shape;496;p40"/>
          <p:cNvSpPr/>
          <p:nvPr/>
        </p:nvSpPr>
        <p:spPr>
          <a:xfrm>
            <a:off x="149760" y="734040"/>
            <a:ext cx="8091720" cy="527220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360" marR="0" lvl="0" indent="0" algn="just" rtl="0">
              <a:lnSpc>
                <a:spcPct val="100000"/>
              </a:lnSpc>
              <a:spcBef>
                <a:spcPts val="0"/>
              </a:spcBef>
              <a:spcAft>
                <a:spcPts val="0"/>
              </a:spcAft>
              <a:buNone/>
            </a:pPr>
            <a:r>
              <a:rPr lang="en-US" sz="2800" b="0" strike="noStrike">
                <a:solidFill>
                  <a:srgbClr val="000000"/>
                </a:solidFill>
                <a:latin typeface="Times New Roman"/>
                <a:ea typeface="Times New Roman"/>
                <a:cs typeface="Times New Roman"/>
                <a:sym typeface="Times New Roman"/>
              </a:rPr>
              <a:t> </a:t>
            </a:r>
            <a:endParaRPr sz="1800" b="0" strike="noStrike">
              <a:solidFill>
                <a:srgbClr val="000000"/>
              </a:solidFill>
              <a:latin typeface="Arial"/>
              <a:ea typeface="Arial"/>
              <a:cs typeface="Arial"/>
              <a:sym typeface="Arial"/>
            </a:endParaRPr>
          </a:p>
        </p:txBody>
      </p:sp>
      <p:pic>
        <p:nvPicPr>
          <p:cNvPr id="497" name="Google Shape;497;p40"/>
          <p:cNvPicPr preferRelativeResize="0"/>
          <p:nvPr/>
        </p:nvPicPr>
        <p:blipFill rotWithShape="1">
          <a:blip r:embed="rId3">
            <a:alphaModFix/>
          </a:blip>
          <a:srcRect/>
          <a:stretch/>
        </p:blipFill>
        <p:spPr>
          <a:xfrm>
            <a:off x="3426120" y="2336400"/>
            <a:ext cx="3608640" cy="30884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1"/>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1" strike="noStrike">
                <a:solidFill>
                  <a:srgbClr val="000000"/>
                </a:solidFill>
                <a:latin typeface="Calibri"/>
                <a:ea typeface="Calibri"/>
                <a:cs typeface="Calibri"/>
                <a:sym typeface="Calibri"/>
              </a:rPr>
              <a:t>Semantic Analysis cont’d</a:t>
            </a:r>
            <a:endParaRPr sz="1800" b="0" strike="noStrike">
              <a:solidFill>
                <a:srgbClr val="000000"/>
              </a:solidFill>
              <a:latin typeface="Arial"/>
              <a:ea typeface="Arial"/>
              <a:cs typeface="Arial"/>
              <a:sym typeface="Arial"/>
            </a:endParaRPr>
          </a:p>
        </p:txBody>
      </p:sp>
      <p:sp>
        <p:nvSpPr>
          <p:cNvPr id="504" name="Google Shape;504;p41"/>
          <p:cNvSpPr/>
          <p:nvPr/>
        </p:nvSpPr>
        <p:spPr>
          <a:xfrm>
            <a:off x="438120" y="1097280"/>
            <a:ext cx="8246880" cy="565344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r>
              <a:rPr lang="en-US" sz="3200" b="1" strike="noStrike">
                <a:solidFill>
                  <a:srgbClr val="000000"/>
                </a:solidFill>
                <a:latin typeface="Times New Roman"/>
                <a:ea typeface="Times New Roman"/>
                <a:cs typeface="Times New Roman"/>
                <a:sym typeface="Times New Roman"/>
              </a:rPr>
              <a:t>Syntax tree</a:t>
            </a:r>
            <a:r>
              <a:rPr lang="en-US" sz="3200" b="0" strike="noStrike">
                <a:solidFill>
                  <a:srgbClr val="000000"/>
                </a:solidFill>
                <a:latin typeface="Times New Roman"/>
                <a:ea typeface="Times New Roman"/>
                <a:cs typeface="Times New Roman"/>
                <a:sym typeface="Times New Roman"/>
              </a:rPr>
              <a:t> is a compressed representation of the </a:t>
            </a:r>
            <a:r>
              <a:rPr lang="en-US" sz="3200" b="1" strike="noStrike">
                <a:solidFill>
                  <a:srgbClr val="000000"/>
                </a:solidFill>
                <a:latin typeface="Times New Roman"/>
                <a:ea typeface="Times New Roman"/>
                <a:cs typeface="Times New Roman"/>
                <a:sym typeface="Times New Roman"/>
              </a:rPr>
              <a:t>parse tree</a:t>
            </a:r>
            <a:r>
              <a:rPr lang="en-US" sz="3200" b="0" strike="noStrike">
                <a:solidFill>
                  <a:srgbClr val="000000"/>
                </a:solidFill>
                <a:latin typeface="Times New Roman"/>
                <a:ea typeface="Times New Roman"/>
                <a:cs typeface="Times New Roman"/>
                <a:sym typeface="Times New Roman"/>
              </a:rPr>
              <a:t> (a hierarchical structure that represents the derivation of the grammar to obtain input strings) in which the operators appear as interior nodes and the operands of the operator are the children of the node for that operator. </a:t>
            </a:r>
            <a:endParaRPr sz="1800" b="0" strike="noStrike">
              <a:solidFill>
                <a:srgbClr val="000000"/>
              </a:solidFill>
              <a:latin typeface="Arial"/>
              <a:ea typeface="Arial"/>
              <a:cs typeface="Arial"/>
              <a:sym typeface="Arial"/>
            </a:endParaRPr>
          </a:p>
          <a:p>
            <a:pPr marL="458639" marR="0" lvl="0" indent="-456840" algn="just" rtl="0">
              <a:lnSpc>
                <a:spcPct val="100000"/>
              </a:lnSpc>
              <a:spcBef>
                <a:spcPts val="0"/>
              </a:spcBef>
              <a:spcAft>
                <a:spcPts val="0"/>
              </a:spcAft>
              <a:buClr>
                <a:srgbClr val="000000"/>
              </a:buClr>
              <a:buSzPts val="1440"/>
              <a:buFont typeface="Noto Sans Symbols"/>
              <a:buChar char="▪"/>
            </a:pPr>
            <a:r>
              <a:rPr lang="en-US" sz="3200" b="1" i="1" strike="noStrike">
                <a:solidFill>
                  <a:srgbClr val="000000"/>
                </a:solidFill>
                <a:latin typeface="Times New Roman"/>
                <a:ea typeface="Times New Roman"/>
                <a:cs typeface="Times New Roman"/>
                <a:sym typeface="Times New Roman"/>
              </a:rPr>
              <a:t>Example of syntax tree </a:t>
            </a:r>
            <a:endParaRPr sz="1800" b="0" strike="noStrike">
              <a:solidFill>
                <a:srgbClr val="000000"/>
              </a:solidFill>
              <a:latin typeface="Arial"/>
              <a:ea typeface="Arial"/>
              <a:cs typeface="Arial"/>
              <a:sym typeface="Arial"/>
            </a:endParaRPr>
          </a:p>
          <a:p>
            <a:pPr marL="144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pic>
        <p:nvPicPr>
          <p:cNvPr id="505" name="Google Shape;505;p41"/>
          <p:cNvPicPr preferRelativeResize="0"/>
          <p:nvPr/>
        </p:nvPicPr>
        <p:blipFill rotWithShape="1">
          <a:blip r:embed="rId3">
            <a:alphaModFix/>
          </a:blip>
          <a:srcRect/>
          <a:stretch/>
        </p:blipFill>
        <p:spPr>
          <a:xfrm>
            <a:off x="4984560" y="4480560"/>
            <a:ext cx="2696400" cy="23709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2"/>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Calibri"/>
                <a:ea typeface="Calibri"/>
                <a:cs typeface="Calibri"/>
                <a:sym typeface="Calibri"/>
              </a:rPr>
              <a:t>Semantic Analyzer</a:t>
            </a:r>
            <a:endParaRPr sz="1800" b="0" strike="noStrike">
              <a:solidFill>
                <a:srgbClr val="000000"/>
              </a:solidFill>
              <a:latin typeface="Arial"/>
              <a:ea typeface="Arial"/>
              <a:cs typeface="Arial"/>
              <a:sym typeface="Arial"/>
            </a:endParaRPr>
          </a:p>
        </p:txBody>
      </p:sp>
      <p:sp>
        <p:nvSpPr>
          <p:cNvPr id="512" name="Google Shape;512;p42"/>
          <p:cNvSpPr/>
          <p:nvPr/>
        </p:nvSpPr>
        <p:spPr>
          <a:xfrm>
            <a:off x="548640" y="1590480"/>
            <a:ext cx="8246880" cy="45540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r>
              <a:rPr lang="en-US" sz="3200" b="0" strike="noStrike">
                <a:solidFill>
                  <a:srgbClr val="000000"/>
                </a:solidFill>
                <a:latin typeface="Times New Roman"/>
                <a:ea typeface="Times New Roman"/>
                <a:cs typeface="Times New Roman"/>
                <a:sym typeface="Times New Roman"/>
              </a:rPr>
              <a:t>Semantic analysis is the third phase of compiler.</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It checks for the semantic consistency.</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Type information is gathered and stored in symbol table or in syntax tree.</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Performs type checking. </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3200"/>
              <a:buFont typeface="Noto Sans Symbols"/>
              <a:buChar char="▪"/>
            </a:pPr>
            <a:r>
              <a:rPr lang="en-US" sz="3200" b="0" strike="noStrike">
                <a:solidFill>
                  <a:srgbClr val="000000"/>
                </a:solidFill>
                <a:latin typeface="Times New Roman"/>
                <a:ea typeface="Times New Roman"/>
                <a:cs typeface="Times New Roman"/>
                <a:sym typeface="Times New Roman"/>
              </a:rPr>
              <a:t>It verifies the parse tree, whether it’s meaningful or not. It furthermore produces a verified parse tree.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3"/>
          <p:cNvSpPr/>
          <p:nvPr/>
        </p:nvSpPr>
        <p:spPr>
          <a:xfrm>
            <a:off x="457200" y="274680"/>
            <a:ext cx="8227800" cy="114120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Calibri"/>
                <a:ea typeface="Calibri"/>
                <a:cs typeface="Calibri"/>
                <a:sym typeface="Calibri"/>
              </a:rPr>
              <a:t>Semantic Analyzer</a:t>
            </a:r>
            <a:endParaRPr sz="1800" b="0" strike="noStrike">
              <a:solidFill>
                <a:srgbClr val="000000"/>
              </a:solidFill>
              <a:latin typeface="Arial"/>
              <a:ea typeface="Arial"/>
              <a:cs typeface="Arial"/>
              <a:sym typeface="Arial"/>
            </a:endParaRPr>
          </a:p>
        </p:txBody>
      </p:sp>
      <p:sp>
        <p:nvSpPr>
          <p:cNvPr id="519" name="Google Shape;519;p43"/>
          <p:cNvSpPr/>
          <p:nvPr/>
        </p:nvSpPr>
        <p:spPr>
          <a:xfrm>
            <a:off x="548640" y="1590480"/>
            <a:ext cx="8246880" cy="32749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0" name="Google Shape;520;p43"/>
          <p:cNvPicPr preferRelativeResize="0"/>
          <p:nvPr/>
        </p:nvPicPr>
        <p:blipFill rotWithShape="1">
          <a:blip r:embed="rId3">
            <a:alphaModFix/>
          </a:blip>
          <a:srcRect/>
          <a:stretch/>
        </p:blipFill>
        <p:spPr>
          <a:xfrm>
            <a:off x="1920240" y="1737360"/>
            <a:ext cx="3885480" cy="326628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g2754acbc1b1_0_34"/>
          <p:cNvPicPr preferRelativeResize="0"/>
          <p:nvPr/>
        </p:nvPicPr>
        <p:blipFill rotWithShape="1">
          <a:blip r:embed="rId3">
            <a:alphaModFix/>
          </a:blip>
          <a:srcRect b="11221"/>
          <a:stretch/>
        </p:blipFill>
        <p:spPr>
          <a:xfrm>
            <a:off x="152400" y="152400"/>
            <a:ext cx="8839200" cy="661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2"/>
          <p:cNvSpPr txBox="1">
            <a:spLocks noGrp="1"/>
          </p:cNvSpPr>
          <p:nvPr>
            <p:ph idx="1"/>
          </p:nvPr>
        </p:nvSpPr>
        <p:spPr>
          <a:xfrm>
            <a:off x="381000" y="1295399"/>
            <a:ext cx="8534400" cy="3829253"/>
          </a:xfrm>
        </p:spPr>
        <p:txBody>
          <a:bodyPr wrap="square" lIns="0" tIns="12700" rIns="0" bIns="0">
            <a:spAutoFit/>
          </a:bodyPr>
          <a:lstStyle/>
          <a:p>
            <a:pPr marL="192088" algn="just">
              <a:lnSpc>
                <a:spcPts val="1388"/>
              </a:lnSpc>
              <a:spcBef>
                <a:spcPts val="100"/>
              </a:spcBef>
              <a:defRPr/>
            </a:pPr>
            <a:endParaRPr lang="en-US" sz="1800" b="1" dirty="0" smtClean="0">
              <a:solidFill>
                <a:srgbClr val="202020"/>
              </a:solidFill>
              <a:latin typeface="Cambria" pitchFamily="18" charset="0"/>
              <a:ea typeface="Cambria" pitchFamily="18" charset="0"/>
              <a:cs typeface="Times New Roman" pitchFamily="18" charset="0"/>
            </a:endParaRPr>
          </a:p>
          <a:p>
            <a:pPr marL="192088" algn="just">
              <a:lnSpc>
                <a:spcPts val="1388"/>
              </a:lnSpc>
              <a:spcBef>
                <a:spcPts val="100"/>
              </a:spcBef>
              <a:defRPr/>
            </a:pPr>
            <a:r>
              <a:rPr lang="en-US" sz="1800" b="1" dirty="0" smtClean="0">
                <a:solidFill>
                  <a:srgbClr val="202020"/>
                </a:solidFill>
                <a:latin typeface="Cambria" pitchFamily="18" charset="0"/>
                <a:ea typeface="Cambria" pitchFamily="18" charset="0"/>
                <a:cs typeface="Times New Roman" pitchFamily="18" charset="0"/>
              </a:rPr>
              <a:t>Preprocessor</a:t>
            </a:r>
          </a:p>
          <a:p>
            <a:pPr marL="192088" algn="just">
              <a:lnSpc>
                <a:spcPts val="1388"/>
              </a:lnSpc>
              <a:spcBef>
                <a:spcPts val="100"/>
              </a:spcBef>
              <a:buFont typeface="Wingdings" pitchFamily="2" charset="2"/>
              <a:buNone/>
              <a:defRPr/>
            </a:pPr>
            <a:endParaRPr lang="en-US" sz="1800" dirty="0">
              <a:latin typeface="Cambria" pitchFamily="18" charset="0"/>
              <a:ea typeface="Cambria" pitchFamily="18" charset="0"/>
              <a:cs typeface="Times New Roman" pitchFamily="18" charset="0"/>
            </a:endParaRPr>
          </a:p>
          <a:p>
            <a:pPr marL="192088" algn="just">
              <a:lnSpc>
                <a:spcPts val="1350"/>
              </a:lnSpc>
              <a:buFont typeface="Wingdings" pitchFamily="2" charset="2"/>
              <a:buNone/>
              <a:defRPr/>
            </a:pPr>
            <a:r>
              <a:rPr lang="en-US" sz="1800" dirty="0" smtClean="0">
                <a:solidFill>
                  <a:srgbClr val="202020"/>
                </a:solidFill>
                <a:latin typeface="Cambria" pitchFamily="18" charset="0"/>
                <a:ea typeface="Cambria" pitchFamily="18" charset="0"/>
                <a:cs typeface="Times New Roman" pitchFamily="18" charset="0"/>
              </a:rPr>
              <a:t>	A </a:t>
            </a:r>
            <a:r>
              <a:rPr lang="en-US" sz="1800" dirty="0">
                <a:solidFill>
                  <a:srgbClr val="202020"/>
                </a:solidFill>
                <a:latin typeface="Cambria" pitchFamily="18" charset="0"/>
                <a:ea typeface="Cambria" pitchFamily="18" charset="0"/>
                <a:cs typeface="Times New Roman" pitchFamily="18" charset="0"/>
              </a:rPr>
              <a:t>preprocessor produce input to compilers. </a:t>
            </a:r>
            <a:endParaRPr lang="en-US" sz="1800" dirty="0">
              <a:latin typeface="Cambria" pitchFamily="18" charset="0"/>
              <a:ea typeface="Cambria" pitchFamily="18" charset="0"/>
              <a:cs typeface="Times New Roman" pitchFamily="18" charset="0"/>
            </a:endParaRPr>
          </a:p>
          <a:p>
            <a:pPr marL="192088" algn="just">
              <a:spcBef>
                <a:spcPts val="25"/>
              </a:spcBef>
              <a:defRPr/>
            </a:pPr>
            <a:endParaRPr lang="en-US" sz="1800" dirty="0">
              <a:latin typeface="Cambria" pitchFamily="18" charset="0"/>
              <a:ea typeface="Cambria" pitchFamily="18" charset="0"/>
              <a:cs typeface="Times New Roman" pitchFamily="18" charset="0"/>
            </a:endParaRPr>
          </a:p>
          <a:p>
            <a:pPr marL="192088" algn="just">
              <a:defRPr/>
            </a:pPr>
            <a:r>
              <a:rPr lang="en-US" sz="1800" b="1" dirty="0" smtClean="0">
                <a:latin typeface="Cambria" pitchFamily="18" charset="0"/>
                <a:ea typeface="Cambria" pitchFamily="18" charset="0"/>
                <a:cs typeface="Times New Roman" pitchFamily="18" charset="0"/>
              </a:rPr>
              <a:t> </a:t>
            </a:r>
            <a:r>
              <a:rPr lang="en-US" sz="1800" b="1" dirty="0">
                <a:latin typeface="Cambria" pitchFamily="18" charset="0"/>
                <a:ea typeface="Cambria" pitchFamily="18" charset="0"/>
                <a:cs typeface="Times New Roman" pitchFamily="18" charset="0"/>
              </a:rPr>
              <a:t>Compiler</a:t>
            </a:r>
            <a:endParaRPr lang="en-US" sz="1800" dirty="0">
              <a:latin typeface="Cambria" pitchFamily="18" charset="0"/>
              <a:ea typeface="Cambria" pitchFamily="18" charset="0"/>
              <a:cs typeface="Times New Roman" pitchFamily="18" charset="0"/>
            </a:endParaRPr>
          </a:p>
          <a:p>
            <a:pPr algn="just">
              <a:buFont typeface="Wingdings" pitchFamily="2" charset="2"/>
              <a:buNone/>
              <a:defRPr/>
            </a:pPr>
            <a:r>
              <a:rPr lang="en-US" sz="1800" dirty="0" smtClean="0">
                <a:latin typeface="Cambria" pitchFamily="18" charset="0"/>
                <a:ea typeface="Cambria" pitchFamily="18" charset="0"/>
              </a:rPr>
              <a:t>	A </a:t>
            </a:r>
            <a:r>
              <a:rPr lang="en-US" sz="1800" b="1" dirty="0" smtClean="0">
                <a:latin typeface="Cambria" pitchFamily="18" charset="0"/>
                <a:ea typeface="Cambria" pitchFamily="18" charset="0"/>
              </a:rPr>
              <a:t>compiler</a:t>
            </a:r>
            <a:r>
              <a:rPr lang="en-US" sz="1800" dirty="0" smtClean="0">
                <a:latin typeface="Cambria" pitchFamily="18" charset="0"/>
                <a:ea typeface="Cambria" pitchFamily="18" charset="0"/>
              </a:rPr>
              <a:t> is a program takes a program written in a source language and translates it into an equivalent program in a target language.</a:t>
            </a:r>
          </a:p>
          <a:p>
            <a:pPr algn="just">
              <a:buFontTx/>
              <a:buNone/>
              <a:defRPr/>
            </a:pPr>
            <a:endParaRPr lang="en-US" sz="1800" dirty="0" smtClean="0">
              <a:latin typeface="Cambria" pitchFamily="18" charset="0"/>
              <a:ea typeface="Cambria" pitchFamily="18" charset="0"/>
            </a:endParaRPr>
          </a:p>
          <a:p>
            <a:pPr algn="just">
              <a:buFontTx/>
              <a:buNone/>
              <a:defRPr/>
            </a:pPr>
            <a:endParaRPr lang="en-US" sz="1800" dirty="0" smtClean="0">
              <a:latin typeface="Cambria" pitchFamily="18" charset="0"/>
              <a:ea typeface="Cambria" pitchFamily="18" charset="0"/>
            </a:endParaRPr>
          </a:p>
          <a:p>
            <a:pPr algn="just">
              <a:buFontTx/>
              <a:buNone/>
              <a:defRPr/>
            </a:pPr>
            <a:r>
              <a:rPr lang="en-US" sz="1800" dirty="0" smtClean="0">
                <a:latin typeface="Cambria" pitchFamily="18" charset="0"/>
                <a:ea typeface="Cambria" pitchFamily="18" charset="0"/>
              </a:rPr>
              <a:t>		</a:t>
            </a:r>
            <a:r>
              <a:rPr lang="en-US" sz="1800" b="1" dirty="0" smtClean="0">
                <a:latin typeface="Cambria" pitchFamily="18" charset="0"/>
                <a:ea typeface="Cambria" pitchFamily="18" charset="0"/>
              </a:rPr>
              <a:t>source program            COMPILER          target program</a:t>
            </a:r>
          </a:p>
          <a:p>
            <a:pPr algn="just">
              <a:buFontTx/>
              <a:buNone/>
              <a:defRPr/>
            </a:pPr>
            <a:r>
              <a:rPr lang="en-US" sz="1800" dirty="0" smtClean="0">
                <a:latin typeface="Cambria" pitchFamily="18" charset="0"/>
                <a:ea typeface="Cambria" pitchFamily="18" charset="0"/>
              </a:rPr>
              <a:t>       </a:t>
            </a:r>
          </a:p>
          <a:p>
            <a:pPr algn="just">
              <a:buFontTx/>
              <a:buNone/>
              <a:defRPr/>
            </a:pPr>
            <a:endParaRPr lang="en-US" sz="1800" dirty="0" smtClean="0">
              <a:latin typeface="Cambria" pitchFamily="18" charset="0"/>
              <a:ea typeface="Cambria" pitchFamily="18" charset="0"/>
            </a:endParaRPr>
          </a:p>
          <a:p>
            <a:pPr algn="just">
              <a:buFontTx/>
              <a:buNone/>
              <a:defRPr/>
            </a:pPr>
            <a:r>
              <a:rPr lang="en-US" sz="1800" dirty="0" smtClean="0">
                <a:latin typeface="Cambria" pitchFamily="18" charset="0"/>
                <a:ea typeface="Cambria" pitchFamily="18" charset="0"/>
              </a:rPr>
              <a:t> 					</a:t>
            </a:r>
            <a:r>
              <a:rPr lang="en-US" sz="1200" dirty="0" smtClean="0">
                <a:latin typeface="Cambria" pitchFamily="18" charset="0"/>
                <a:ea typeface="Cambria" pitchFamily="18" charset="0"/>
              </a:rPr>
              <a:t>error messages</a:t>
            </a:r>
          </a:p>
          <a:p>
            <a:pPr marL="192088" algn="just">
              <a:spcBef>
                <a:spcPts val="75"/>
              </a:spcBef>
              <a:defRPr/>
            </a:pPr>
            <a:endParaRPr lang="en-US" sz="1800" dirty="0">
              <a:latin typeface="Cambria" pitchFamily="18" charset="0"/>
              <a:ea typeface="Cambria" pitchFamily="18" charset="0"/>
              <a:cs typeface="Times New Roman" pitchFamily="18" charset="0"/>
            </a:endParaRPr>
          </a:p>
        </p:txBody>
      </p:sp>
      <p:sp>
        <p:nvSpPr>
          <p:cNvPr id="9220" name="Line 5"/>
          <p:cNvSpPr>
            <a:spLocks noChangeShapeType="1"/>
          </p:cNvSpPr>
          <p:nvPr/>
        </p:nvSpPr>
        <p:spPr bwMode="auto">
          <a:xfrm>
            <a:off x="3124200" y="4572000"/>
            <a:ext cx="304800" cy="0"/>
          </a:xfrm>
          <a:prstGeom prst="line">
            <a:avLst/>
          </a:prstGeom>
          <a:noFill/>
          <a:ln w="9525">
            <a:solidFill>
              <a:schemeClr val="tx1"/>
            </a:solidFill>
            <a:round/>
            <a:headEnd/>
            <a:tailEnd type="triangle" w="med" len="med"/>
          </a:ln>
        </p:spPr>
        <p:txBody>
          <a:bodyPr/>
          <a:lstStyle/>
          <a:p>
            <a:endParaRPr lang="en-US"/>
          </a:p>
        </p:txBody>
      </p:sp>
      <p:sp>
        <p:nvSpPr>
          <p:cNvPr id="9221" name="Line 5"/>
          <p:cNvSpPr>
            <a:spLocks noChangeShapeType="1"/>
          </p:cNvSpPr>
          <p:nvPr/>
        </p:nvSpPr>
        <p:spPr bwMode="auto">
          <a:xfrm>
            <a:off x="5029200" y="4572000"/>
            <a:ext cx="304800" cy="0"/>
          </a:xfrm>
          <a:prstGeom prst="line">
            <a:avLst/>
          </a:prstGeom>
          <a:noFill/>
          <a:ln w="9525">
            <a:solidFill>
              <a:schemeClr val="tx1"/>
            </a:solidFill>
            <a:round/>
            <a:headEnd/>
            <a:tailEnd type="triangle" w="med" len="med"/>
          </a:ln>
        </p:spPr>
        <p:txBody>
          <a:bodyPr/>
          <a:lstStyle/>
          <a:p>
            <a:endParaRPr lang="en-US"/>
          </a:p>
        </p:txBody>
      </p:sp>
      <p:grpSp>
        <p:nvGrpSpPr>
          <p:cNvPr id="9" name="Group 8"/>
          <p:cNvGrpSpPr/>
          <p:nvPr/>
        </p:nvGrpSpPr>
        <p:grpSpPr>
          <a:xfrm>
            <a:off x="524108" y="4329228"/>
            <a:ext cx="8095786" cy="874707"/>
            <a:chOff x="167268" y="4429589"/>
            <a:chExt cx="8872405" cy="874707"/>
          </a:xfrm>
        </p:grpSpPr>
        <p:sp>
          <p:nvSpPr>
            <p:cNvPr id="9222" name="Text Box 7"/>
            <p:cNvSpPr txBox="1">
              <a:spLocks noChangeArrowheads="1"/>
            </p:cNvSpPr>
            <p:nvPr/>
          </p:nvSpPr>
          <p:spPr bwMode="auto">
            <a:xfrm>
              <a:off x="167268" y="4719521"/>
              <a:ext cx="3366627" cy="584775"/>
            </a:xfrm>
            <a:prstGeom prst="rect">
              <a:avLst/>
            </a:prstGeom>
            <a:noFill/>
            <a:ln w="9525">
              <a:noFill/>
              <a:miter lim="800000"/>
              <a:headEnd/>
              <a:tailEnd/>
            </a:ln>
          </p:spPr>
          <p:txBody>
            <a:bodyPr wrap="none">
              <a:spAutoFit/>
            </a:bodyPr>
            <a:lstStyle/>
            <a:p>
              <a:r>
                <a:rPr lang="en-US" sz="1600" dirty="0">
                  <a:latin typeface="Cambria" pitchFamily="18" charset="0"/>
                  <a:ea typeface="Cambria" pitchFamily="18" charset="0"/>
                </a:rPr>
                <a:t>( Normally a program written in </a:t>
              </a:r>
            </a:p>
            <a:p>
              <a:r>
                <a:rPr lang="en-US" sz="1600" dirty="0">
                  <a:latin typeface="Cambria" pitchFamily="18" charset="0"/>
                  <a:ea typeface="Cambria" pitchFamily="18" charset="0"/>
                </a:rPr>
                <a:t>a high-level programming language)</a:t>
              </a:r>
            </a:p>
          </p:txBody>
        </p:sp>
        <p:sp>
          <p:nvSpPr>
            <p:cNvPr id="9223" name="Text Box 8"/>
            <p:cNvSpPr txBox="1">
              <a:spLocks noChangeArrowheads="1"/>
            </p:cNvSpPr>
            <p:nvPr/>
          </p:nvSpPr>
          <p:spPr bwMode="auto">
            <a:xfrm>
              <a:off x="5503127" y="4429589"/>
              <a:ext cx="3536546" cy="584775"/>
            </a:xfrm>
            <a:prstGeom prst="rect">
              <a:avLst/>
            </a:prstGeom>
            <a:noFill/>
            <a:ln w="9525">
              <a:noFill/>
              <a:miter lim="800000"/>
              <a:headEnd/>
              <a:tailEnd/>
            </a:ln>
          </p:spPr>
          <p:txBody>
            <a:bodyPr wrap="none">
              <a:spAutoFit/>
            </a:bodyPr>
            <a:lstStyle/>
            <a:p>
              <a:r>
                <a:rPr lang="en-US" sz="1600" dirty="0">
                  <a:latin typeface="Cambria" pitchFamily="18" charset="0"/>
                  <a:ea typeface="Cambria" pitchFamily="18" charset="0"/>
                </a:rPr>
                <a:t>( Normally the equivalent program in</a:t>
              </a:r>
            </a:p>
            <a:p>
              <a:r>
                <a:rPr lang="en-US" sz="1600" dirty="0">
                  <a:latin typeface="Cambria" pitchFamily="18" charset="0"/>
                  <a:ea typeface="Cambria" pitchFamily="18" charset="0"/>
                </a:rPr>
                <a:t>machine code – </a:t>
              </a:r>
              <a:r>
                <a:rPr lang="en-US" sz="1600" dirty="0" err="1">
                  <a:latin typeface="Cambria" pitchFamily="18" charset="0"/>
                  <a:ea typeface="Cambria" pitchFamily="18" charset="0"/>
                </a:rPr>
                <a:t>relocatable</a:t>
              </a:r>
              <a:r>
                <a:rPr lang="en-US" sz="1600" dirty="0">
                  <a:latin typeface="Cambria" pitchFamily="18" charset="0"/>
                  <a:ea typeface="Cambria" pitchFamily="18" charset="0"/>
                </a:rPr>
                <a:t> object file)</a:t>
              </a:r>
            </a:p>
          </p:txBody>
        </p:sp>
      </p:grpSp>
      <p:sp>
        <p:nvSpPr>
          <p:cNvPr id="9224" name="Line 9"/>
          <p:cNvSpPr>
            <a:spLocks noChangeShapeType="1"/>
          </p:cNvSpPr>
          <p:nvPr/>
        </p:nvSpPr>
        <p:spPr bwMode="auto">
          <a:xfrm>
            <a:off x="4298795" y="4363844"/>
            <a:ext cx="0" cy="609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g2754acbc1b1_0_37"/>
          <p:cNvPicPr preferRelativeResize="0"/>
          <p:nvPr/>
        </p:nvPicPr>
        <p:blipFill rotWithShape="1">
          <a:blip r:embed="rId3">
            <a:alphaModFix/>
          </a:blip>
          <a:srcRect b="10809"/>
          <a:stretch/>
        </p:blipFill>
        <p:spPr>
          <a:xfrm>
            <a:off x="304800" y="191300"/>
            <a:ext cx="8839200" cy="62881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4"/>
        <p:cNvGrpSpPr/>
        <p:nvPr/>
      </p:nvGrpSpPr>
      <p:grpSpPr>
        <a:xfrm>
          <a:off x="0" y="0"/>
          <a:ext cx="0" cy="0"/>
          <a:chOff x="0" y="0"/>
          <a:chExt cx="0" cy="0"/>
        </a:xfrm>
      </p:grpSpPr>
      <p:sp>
        <p:nvSpPr>
          <p:cNvPr id="535" name="Google Shape;535;p55"/>
          <p:cNvSpPr/>
          <p:nvPr/>
        </p:nvSpPr>
        <p:spPr>
          <a:xfrm>
            <a:off x="685800" y="609120"/>
            <a:ext cx="7771680" cy="114228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Intermediate Code Generation</a:t>
            </a:r>
            <a:endParaRPr sz="1800" b="0" strike="noStrike">
              <a:solidFill>
                <a:srgbClr val="000000"/>
              </a:solidFill>
              <a:latin typeface="Arial"/>
              <a:ea typeface="Arial"/>
              <a:cs typeface="Arial"/>
              <a:sym typeface="Arial"/>
            </a:endParaRPr>
          </a:p>
        </p:txBody>
      </p:sp>
      <p:sp>
        <p:nvSpPr>
          <p:cNvPr id="536" name="Google Shape;536;p55"/>
          <p:cNvSpPr/>
          <p:nvPr/>
        </p:nvSpPr>
        <p:spPr>
          <a:xfrm>
            <a:off x="685800" y="1981080"/>
            <a:ext cx="7771680" cy="4394880"/>
          </a:xfrm>
          <a:prstGeom prst="rect">
            <a:avLst/>
          </a:prstGeom>
          <a:noFill/>
          <a:ln>
            <a:noFill/>
          </a:ln>
        </p:spPr>
        <p:txBody>
          <a:bodyPr spcFirstLastPara="1" wrap="square" lIns="90000" tIns="46800" rIns="90000" bIns="46800" anchor="t" anchorCtr="0">
            <a:noAutofit/>
          </a:bodyPr>
          <a:lstStyle/>
          <a:p>
            <a:pPr marL="0" marR="0" lvl="0" indent="0" algn="just" rtl="0">
              <a:lnSpc>
                <a:spcPct val="100000"/>
              </a:lnSpc>
              <a:spcBef>
                <a:spcPts val="0"/>
              </a:spcBef>
              <a:spcAft>
                <a:spcPts val="0"/>
              </a:spcAft>
              <a:buNone/>
            </a:pPr>
            <a:r>
              <a:rPr lang="en-US" sz="2800" b="0" strike="noStrike">
                <a:solidFill>
                  <a:srgbClr val="000000"/>
                </a:solidFill>
                <a:latin typeface="Times New Roman"/>
                <a:ea typeface="Times New Roman"/>
                <a:cs typeface="Times New Roman"/>
                <a:sym typeface="Times New Roman"/>
              </a:rPr>
              <a:t>After semantic analysis the compiler generates an intermediate code of the source code for the target machine. </a:t>
            </a:r>
            <a:endParaRPr sz="1800" b="0" strike="noStrike">
              <a:solidFill>
                <a:srgbClr val="000000"/>
              </a:solidFill>
              <a:latin typeface="Arial"/>
              <a:ea typeface="Arial"/>
              <a:cs typeface="Arial"/>
              <a:sym typeface="Arial"/>
            </a:endParaRPr>
          </a:p>
          <a:p>
            <a:pPr marL="742680" marR="0" lvl="1" indent="-284760" algn="just"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It represents a program for some abstract machine. </a:t>
            </a:r>
            <a:endParaRPr sz="1800" b="0" i="0" u="none" strike="noStrike" cap="none">
              <a:solidFill>
                <a:srgbClr val="000000"/>
              </a:solidFill>
              <a:latin typeface="Arial"/>
              <a:ea typeface="Arial"/>
              <a:cs typeface="Arial"/>
              <a:sym typeface="Arial"/>
            </a:endParaRPr>
          </a:p>
          <a:p>
            <a:pPr marL="742680" marR="0" lvl="1" indent="-284760" algn="just"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It is in between the high-level language and the machine language. </a:t>
            </a:r>
            <a:endParaRPr sz="1800" b="0" i="0" u="none" strike="noStrike" cap="none">
              <a:solidFill>
                <a:srgbClr val="000000"/>
              </a:solidFill>
              <a:latin typeface="Arial"/>
              <a:ea typeface="Arial"/>
              <a:cs typeface="Arial"/>
              <a:sym typeface="Arial"/>
            </a:endParaRPr>
          </a:p>
          <a:p>
            <a:pPr marL="742680" marR="0" lvl="1" indent="-284760" algn="just" rtl="0">
              <a:lnSpc>
                <a:spcPct val="100000"/>
              </a:lnSpc>
              <a:spcBef>
                <a:spcPts val="0"/>
              </a:spcBef>
              <a:spcAft>
                <a:spcPts val="0"/>
              </a:spcAft>
              <a:buClr>
                <a:srgbClr val="000000"/>
              </a:buClr>
              <a:buSzPts val="2800"/>
              <a:buFont typeface="Times"/>
              <a:buChar char="–"/>
            </a:pPr>
            <a:r>
              <a:rPr lang="en-US" sz="2800" b="0" i="0" u="none" strike="noStrike" cap="none">
                <a:solidFill>
                  <a:srgbClr val="000000"/>
                </a:solidFill>
                <a:latin typeface="Times New Roman"/>
                <a:ea typeface="Times New Roman"/>
                <a:cs typeface="Times New Roman"/>
                <a:sym typeface="Times New Roman"/>
              </a:rPr>
              <a:t>This intermediate code should be generated in such a way that it makes it easier to be translated into the target machine code.</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g2754acbc1b1_0_40"/>
          <p:cNvPicPr preferRelativeResize="0"/>
          <p:nvPr/>
        </p:nvPicPr>
        <p:blipFill rotWithShape="1">
          <a:blip r:embed="rId3">
            <a:alphaModFix/>
          </a:blip>
          <a:srcRect b="17362"/>
          <a:stretch/>
        </p:blipFill>
        <p:spPr>
          <a:xfrm>
            <a:off x="152400" y="152400"/>
            <a:ext cx="8839200" cy="64899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5"/>
        <p:cNvGrpSpPr/>
        <p:nvPr/>
      </p:nvGrpSpPr>
      <p:grpSpPr>
        <a:xfrm>
          <a:off x="0" y="0"/>
          <a:ext cx="0" cy="0"/>
          <a:chOff x="0" y="0"/>
          <a:chExt cx="0" cy="0"/>
        </a:xfrm>
      </p:grpSpPr>
      <p:sp>
        <p:nvSpPr>
          <p:cNvPr id="546" name="Google Shape;546;p56"/>
          <p:cNvSpPr/>
          <p:nvPr/>
        </p:nvSpPr>
        <p:spPr>
          <a:xfrm>
            <a:off x="685800" y="609120"/>
            <a:ext cx="7771680" cy="73152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1" strike="noStrike">
                <a:solidFill>
                  <a:srgbClr val="000000"/>
                </a:solidFill>
                <a:latin typeface="Times New Roman"/>
                <a:ea typeface="Times New Roman"/>
                <a:cs typeface="Times New Roman"/>
                <a:sym typeface="Times New Roman"/>
              </a:rPr>
              <a:t>Code Optimization</a:t>
            </a:r>
            <a:endParaRPr sz="1800" b="0" strike="noStrike">
              <a:solidFill>
                <a:srgbClr val="000000"/>
              </a:solidFill>
              <a:latin typeface="Arial"/>
              <a:ea typeface="Arial"/>
              <a:cs typeface="Arial"/>
              <a:sym typeface="Arial"/>
            </a:endParaRPr>
          </a:p>
        </p:txBody>
      </p:sp>
      <p:sp>
        <p:nvSpPr>
          <p:cNvPr id="547" name="Google Shape;547;p56"/>
          <p:cNvSpPr/>
          <p:nvPr/>
        </p:nvSpPr>
        <p:spPr>
          <a:xfrm>
            <a:off x="685800" y="1548360"/>
            <a:ext cx="7771680" cy="455904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Optimization can be assumed as something that removes unnecessary code lines, and arranges the sequence of statements in order to speed up the program execution without wasting resources (CPU, memory).</a:t>
            </a:r>
            <a:endParaRPr sz="1800" b="0"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g2754acbc1b1_0_48"/>
          <p:cNvPicPr preferRelativeResize="0"/>
          <p:nvPr/>
        </p:nvPicPr>
        <p:blipFill rotWithShape="1">
          <a:blip r:embed="rId3">
            <a:alphaModFix/>
          </a:blip>
          <a:srcRect b="16950"/>
          <a:stretch/>
        </p:blipFill>
        <p:spPr>
          <a:xfrm>
            <a:off x="152400" y="152400"/>
            <a:ext cx="8839200" cy="67056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sp>
        <p:nvSpPr>
          <p:cNvPr id="557" name="Google Shape;557;p57"/>
          <p:cNvSpPr/>
          <p:nvPr/>
        </p:nvSpPr>
        <p:spPr>
          <a:xfrm>
            <a:off x="686100" y="161420"/>
            <a:ext cx="7771800" cy="11424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Code Generation</a:t>
            </a:r>
            <a:endParaRPr sz="1800" b="0" strike="noStrike">
              <a:solidFill>
                <a:srgbClr val="000000"/>
              </a:solidFill>
              <a:latin typeface="Arial"/>
              <a:ea typeface="Arial"/>
              <a:cs typeface="Arial"/>
              <a:sym typeface="Arial"/>
            </a:endParaRPr>
          </a:p>
        </p:txBody>
      </p:sp>
      <p:sp>
        <p:nvSpPr>
          <p:cNvPr id="558" name="Google Shape;558;p57"/>
          <p:cNvSpPr/>
          <p:nvPr/>
        </p:nvSpPr>
        <p:spPr>
          <a:xfrm>
            <a:off x="309325" y="1303825"/>
            <a:ext cx="8709900" cy="479130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2800"/>
              <a:buFont typeface="Arial"/>
              <a:buChar char="•"/>
            </a:pPr>
            <a:r>
              <a:rPr lang="en-US" sz="2800" b="0" strike="noStrike">
                <a:solidFill>
                  <a:srgbClr val="000000"/>
                </a:solidFill>
                <a:latin typeface="Times New Roman"/>
                <a:ea typeface="Times New Roman"/>
                <a:cs typeface="Times New Roman"/>
                <a:sym typeface="Times New Roman"/>
              </a:rPr>
              <a:t>In this phase, the code generator takes the optimized representation of the intermediate code and maps it to the target machine language. </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Arial"/>
              <a:buChar char="•"/>
            </a:pPr>
            <a:r>
              <a:rPr lang="en-US" sz="2800" b="0" strike="noStrike">
                <a:solidFill>
                  <a:srgbClr val="000000"/>
                </a:solidFill>
                <a:latin typeface="Times New Roman"/>
                <a:ea typeface="Times New Roman"/>
                <a:cs typeface="Times New Roman"/>
                <a:sym typeface="Times New Roman"/>
              </a:rPr>
              <a:t>The code generator translates the intermediate code into a sequence of (generally) re-locatable machine code. Sequence of instructions of machine code performs the task as the intermediate code would do.</a:t>
            </a:r>
            <a:endParaRPr sz="1800" b="0"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2"/>
        <p:cNvGrpSpPr/>
        <p:nvPr/>
      </p:nvGrpSpPr>
      <p:grpSpPr>
        <a:xfrm>
          <a:off x="0" y="0"/>
          <a:ext cx="0" cy="0"/>
          <a:chOff x="0" y="0"/>
          <a:chExt cx="0" cy="0"/>
        </a:xfrm>
      </p:grpSpPr>
      <p:sp>
        <p:nvSpPr>
          <p:cNvPr id="563" name="Google Shape;563;p58"/>
          <p:cNvSpPr/>
          <p:nvPr/>
        </p:nvSpPr>
        <p:spPr>
          <a:xfrm>
            <a:off x="686163" y="141070"/>
            <a:ext cx="7771800" cy="11424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Symbol Table</a:t>
            </a:r>
            <a:endParaRPr sz="1800" b="0" strike="noStrike">
              <a:solidFill>
                <a:srgbClr val="000000"/>
              </a:solidFill>
              <a:latin typeface="Arial"/>
              <a:ea typeface="Arial"/>
              <a:cs typeface="Arial"/>
              <a:sym typeface="Arial"/>
            </a:endParaRPr>
          </a:p>
        </p:txBody>
      </p:sp>
      <p:sp>
        <p:nvSpPr>
          <p:cNvPr id="564" name="Google Shape;564;p58"/>
          <p:cNvSpPr/>
          <p:nvPr/>
        </p:nvSpPr>
        <p:spPr>
          <a:xfrm>
            <a:off x="350025" y="1283475"/>
            <a:ext cx="8709900" cy="4811700"/>
          </a:xfrm>
          <a:prstGeom prst="rect">
            <a:avLst/>
          </a:prstGeom>
          <a:noFill/>
          <a:ln>
            <a:noFill/>
          </a:ln>
        </p:spPr>
        <p:txBody>
          <a:bodyPr spcFirstLastPara="1" wrap="square" lIns="90000" tIns="46800" rIns="90000" bIns="46800" anchor="t" anchorCtr="0">
            <a:noAutofit/>
          </a:bodyPr>
          <a:lstStyle/>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It is a data-structure maintained throughout all the phases of a compiler. </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All the identifier's names along with their types are stored here. </a:t>
            </a:r>
            <a:endParaRPr sz="1800" b="0" strike="noStrike">
              <a:solidFill>
                <a:srgbClr val="000000"/>
              </a:solidFill>
              <a:latin typeface="Arial"/>
              <a:ea typeface="Arial"/>
              <a:cs typeface="Arial"/>
              <a:sym typeface="Arial"/>
            </a:endParaRPr>
          </a:p>
          <a:p>
            <a:pPr marL="457200" marR="0" lvl="0" indent="-456840" algn="just" rtl="0">
              <a:lnSpc>
                <a:spcPct val="100000"/>
              </a:lnSpc>
              <a:spcBef>
                <a:spcPts val="0"/>
              </a:spcBef>
              <a:spcAft>
                <a:spcPts val="0"/>
              </a:spcAft>
              <a:buClr>
                <a:srgbClr val="000000"/>
              </a:buClr>
              <a:buSzPts val="2800"/>
              <a:buFont typeface="Noto Sans Symbols"/>
              <a:buChar char="▪"/>
            </a:pPr>
            <a:r>
              <a:rPr lang="en-US" sz="2800" b="0" strike="noStrike">
                <a:solidFill>
                  <a:srgbClr val="000000"/>
                </a:solidFill>
                <a:latin typeface="Times New Roman"/>
                <a:ea typeface="Times New Roman"/>
                <a:cs typeface="Times New Roman"/>
                <a:sym typeface="Times New Roman"/>
              </a:rPr>
              <a:t>The symbol table makes it easier for the compiler to quickly search the identifier record and retrieve it. The symbol table is also used for scope management.</a:t>
            </a:r>
            <a:endParaRPr sz="1800" b="0" strike="noStrik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8"/>
        <p:cNvGrpSpPr/>
        <p:nvPr/>
      </p:nvGrpSpPr>
      <p:grpSpPr>
        <a:xfrm>
          <a:off x="0" y="0"/>
          <a:ext cx="0" cy="0"/>
          <a:chOff x="0" y="0"/>
          <a:chExt cx="0" cy="0"/>
        </a:xfrm>
      </p:grpSpPr>
      <p:sp>
        <p:nvSpPr>
          <p:cNvPr id="569" name="Google Shape;569;p59"/>
          <p:cNvSpPr/>
          <p:nvPr/>
        </p:nvSpPr>
        <p:spPr>
          <a:xfrm>
            <a:off x="767563" y="222470"/>
            <a:ext cx="7771800" cy="1142400"/>
          </a:xfrm>
          <a:prstGeom prst="rect">
            <a:avLst/>
          </a:prstGeom>
          <a:no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None/>
            </a:pPr>
            <a:r>
              <a:rPr lang="en-US" sz="4400" b="0" strike="noStrike">
                <a:solidFill>
                  <a:srgbClr val="000000"/>
                </a:solidFill>
                <a:latin typeface="Times New Roman"/>
                <a:ea typeface="Times New Roman"/>
                <a:cs typeface="Times New Roman"/>
                <a:sym typeface="Times New Roman"/>
              </a:rPr>
              <a:t>Compiler-Construction Tools</a:t>
            </a:r>
            <a:endParaRPr sz="1800" b="0" strike="noStrike">
              <a:solidFill>
                <a:srgbClr val="000000"/>
              </a:solidFill>
              <a:latin typeface="Arial"/>
              <a:ea typeface="Arial"/>
              <a:cs typeface="Arial"/>
              <a:sym typeface="Arial"/>
            </a:endParaRPr>
          </a:p>
        </p:txBody>
      </p:sp>
      <p:sp>
        <p:nvSpPr>
          <p:cNvPr id="570" name="Google Shape;570;p59"/>
          <p:cNvSpPr/>
          <p:nvPr/>
        </p:nvSpPr>
        <p:spPr>
          <a:xfrm>
            <a:off x="685800" y="1364874"/>
            <a:ext cx="7771800" cy="4730400"/>
          </a:xfrm>
          <a:prstGeom prst="rect">
            <a:avLst/>
          </a:prstGeom>
          <a:noFill/>
          <a:ln>
            <a:noFill/>
          </a:ln>
        </p:spPr>
        <p:txBody>
          <a:bodyPr spcFirstLastPara="1" wrap="square" lIns="90000" tIns="46800" rIns="90000" bIns="46800" anchor="t" anchorCtr="0">
            <a:noAutofit/>
          </a:bodyPr>
          <a:lstStyle/>
          <a:p>
            <a:pPr marL="342720" marR="0" lvl="0" indent="-342000" algn="l" rtl="0">
              <a:lnSpc>
                <a:spcPct val="100000"/>
              </a:lnSpc>
              <a:spcBef>
                <a:spcPts val="0"/>
              </a:spcBef>
              <a:spcAft>
                <a:spcPts val="0"/>
              </a:spcAft>
              <a:buClr>
                <a:srgbClr val="000000"/>
              </a:buClr>
              <a:buSzPts val="3200"/>
              <a:buFont typeface="Times"/>
              <a:buChar char="•"/>
            </a:pPr>
            <a:r>
              <a:rPr lang="en-US" sz="3200" b="0" strike="noStrike">
                <a:solidFill>
                  <a:srgbClr val="000000"/>
                </a:solidFill>
                <a:latin typeface="Times New Roman"/>
                <a:ea typeface="Times New Roman"/>
                <a:cs typeface="Times New Roman"/>
                <a:sym typeface="Times New Roman"/>
              </a:rPr>
              <a:t>Software development tools are available to implement one or more compiler phases</a:t>
            </a:r>
            <a:endParaRPr sz="1800" b="0" strike="noStrik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1" u="none" strike="noStrike" cap="none">
                <a:solidFill>
                  <a:srgbClr val="000000"/>
                </a:solidFill>
                <a:latin typeface="Times New Roman"/>
                <a:ea typeface="Times New Roman"/>
                <a:cs typeface="Times New Roman"/>
                <a:sym typeface="Times New Roman"/>
              </a:rPr>
              <a:t>Scanner generators</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1" u="none" strike="noStrike" cap="none">
                <a:solidFill>
                  <a:srgbClr val="000000"/>
                </a:solidFill>
                <a:latin typeface="Times New Roman"/>
                <a:ea typeface="Times New Roman"/>
                <a:cs typeface="Times New Roman"/>
                <a:sym typeface="Times New Roman"/>
              </a:rPr>
              <a:t>Parser generators</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1" u="none" strike="noStrike" cap="none">
                <a:solidFill>
                  <a:srgbClr val="000000"/>
                </a:solidFill>
                <a:latin typeface="Times New Roman"/>
                <a:ea typeface="Times New Roman"/>
                <a:cs typeface="Times New Roman"/>
                <a:sym typeface="Times New Roman"/>
              </a:rPr>
              <a:t>Syntax-directed translation engines</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1" u="none" strike="noStrike" cap="none">
                <a:solidFill>
                  <a:srgbClr val="000000"/>
                </a:solidFill>
                <a:latin typeface="Times New Roman"/>
                <a:ea typeface="Times New Roman"/>
                <a:cs typeface="Times New Roman"/>
                <a:sym typeface="Times New Roman"/>
              </a:rPr>
              <a:t>Automatic code generators</a:t>
            </a:r>
            <a:endParaRPr sz="1800" b="0" i="0" u="none" strike="noStrike" cap="none">
              <a:solidFill>
                <a:srgbClr val="000000"/>
              </a:solidFill>
              <a:latin typeface="Arial"/>
              <a:ea typeface="Arial"/>
              <a:cs typeface="Arial"/>
              <a:sym typeface="Arial"/>
            </a:endParaRPr>
          </a:p>
          <a:p>
            <a:pPr marL="742680" marR="0" lvl="1" indent="-284760" algn="l" rtl="0">
              <a:lnSpc>
                <a:spcPct val="100000"/>
              </a:lnSpc>
              <a:spcBef>
                <a:spcPts val="0"/>
              </a:spcBef>
              <a:spcAft>
                <a:spcPts val="0"/>
              </a:spcAft>
              <a:buClr>
                <a:srgbClr val="000000"/>
              </a:buClr>
              <a:buSzPts val="2800"/>
              <a:buFont typeface="Times"/>
              <a:buChar char="–"/>
            </a:pPr>
            <a:r>
              <a:rPr lang="en-US" sz="2800" b="0" i="1" u="none" strike="noStrike" cap="none">
                <a:solidFill>
                  <a:srgbClr val="000000"/>
                </a:solidFill>
                <a:latin typeface="Times New Roman"/>
                <a:ea typeface="Times New Roman"/>
                <a:cs typeface="Times New Roman"/>
                <a:sym typeface="Times New Roman"/>
              </a:rPr>
              <a:t>Data-flow engines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2754acbc1b1_0_52"/>
          <p:cNvPicPr preferRelativeResize="0"/>
          <p:nvPr/>
        </p:nvPicPr>
        <p:blipFill rotWithShape="1">
          <a:blip r:embed="rId3">
            <a:alphaModFix/>
          </a:blip>
          <a:srcRect b="8767"/>
          <a:stretch/>
        </p:blipFill>
        <p:spPr>
          <a:xfrm>
            <a:off x="152400" y="152400"/>
            <a:ext cx="8839200" cy="67056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g2754acbc1b1_0_56"/>
          <p:cNvPicPr preferRelativeResize="0"/>
          <p:nvPr/>
        </p:nvPicPr>
        <p:blipFill rotWithShape="1">
          <a:blip r:embed="rId3">
            <a:alphaModFix/>
          </a:blip>
          <a:srcRect r="8900" b="9584"/>
          <a:stretch/>
        </p:blipFill>
        <p:spPr>
          <a:xfrm>
            <a:off x="152400" y="152400"/>
            <a:ext cx="8805724" cy="6612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10"/>
          <p:cNvSpPr>
            <a:spLocks noGrp="1"/>
          </p:cNvSpPr>
          <p:nvPr>
            <p:ph idx="1"/>
          </p:nvPr>
        </p:nvSpPr>
        <p:spPr>
          <a:xfrm>
            <a:off x="213732" y="416312"/>
            <a:ext cx="8763000" cy="6096000"/>
          </a:xfrm>
        </p:spPr>
        <p:txBody>
          <a:bodyPr/>
          <a:lstStyle/>
          <a:p>
            <a:pPr algn="just">
              <a:buFont typeface="Wingdings" pitchFamily="2" charset="2"/>
              <a:buNone/>
            </a:pPr>
            <a:endParaRPr lang="en-IN" b="1" dirty="0" smtClean="0">
              <a:latin typeface="Cambria" pitchFamily="18" charset="0"/>
              <a:ea typeface="Cambria" pitchFamily="18" charset="0"/>
            </a:endParaRPr>
          </a:p>
          <a:p>
            <a:pPr algn="just">
              <a:buFont typeface="Wingdings" pitchFamily="2" charset="2"/>
              <a:buNone/>
            </a:pPr>
            <a:endParaRPr lang="en-IN" b="1" dirty="0" smtClean="0">
              <a:latin typeface="Cambria" pitchFamily="18" charset="0"/>
              <a:ea typeface="Cambria" pitchFamily="18" charset="0"/>
            </a:endParaRPr>
          </a:p>
          <a:p>
            <a:pPr algn="just">
              <a:buFont typeface="Wingdings" pitchFamily="2" charset="2"/>
              <a:buNone/>
            </a:pPr>
            <a:r>
              <a:rPr lang="en-IN" b="1" dirty="0" smtClean="0">
                <a:latin typeface="Cambria" pitchFamily="18" charset="0"/>
                <a:ea typeface="Cambria" pitchFamily="18" charset="0"/>
              </a:rPr>
              <a:t>Compiler	</a:t>
            </a:r>
          </a:p>
          <a:p>
            <a:pPr algn="just">
              <a:buFont typeface="Wingdings" pitchFamily="2" charset="2"/>
              <a:buNone/>
            </a:pPr>
            <a:endParaRPr lang="en-IN" b="1" dirty="0" smtClean="0">
              <a:latin typeface="Cambria" pitchFamily="18" charset="0"/>
              <a:ea typeface="Cambria" pitchFamily="18" charset="0"/>
            </a:endParaRPr>
          </a:p>
          <a:p>
            <a:pPr algn="just">
              <a:buFont typeface="Arial" pitchFamily="34" charset="0"/>
              <a:buChar char="•"/>
            </a:pPr>
            <a:r>
              <a:rPr lang="en-IN" dirty="0" smtClean="0">
                <a:latin typeface="Cambria" pitchFamily="18" charset="0"/>
                <a:ea typeface="Cambria" pitchFamily="18" charset="0"/>
              </a:rPr>
              <a:t>A compiler is a translator used to convert high-level programming language to low-level programming language. </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IN" dirty="0" smtClean="0">
                <a:latin typeface="Cambria" pitchFamily="18" charset="0"/>
                <a:ea typeface="Cambria" pitchFamily="18" charset="0"/>
              </a:rPr>
              <a:t>It converts the whole program in one session and reports errors detected after the conversion.  </a:t>
            </a:r>
          </a:p>
          <a:p>
            <a:pPr algn="just">
              <a:buFont typeface="Wingdings" pitchFamily="2" charset="2"/>
              <a:buNone/>
            </a:pPr>
            <a:endParaRPr lang="en-US" dirty="0" smtClean="0">
              <a:latin typeface="Cambria" pitchFamily="18" charset="0"/>
              <a:ea typeface="Cambria" pitchFamily="18" charset="0"/>
            </a:endParaRPr>
          </a:p>
          <a:p>
            <a:pPr algn="just">
              <a:buFont typeface="Wingdings" pitchFamily="2" charset="2"/>
              <a:buNone/>
            </a:pPr>
            <a:r>
              <a:rPr lang="en-IN" b="1" dirty="0" smtClean="0">
                <a:latin typeface="Cambria" pitchFamily="18" charset="0"/>
                <a:ea typeface="Cambria" pitchFamily="18" charset="0"/>
              </a:rPr>
              <a:t>Interpreter</a:t>
            </a:r>
          </a:p>
          <a:p>
            <a:pPr algn="just">
              <a:buFont typeface="Wingdings" pitchFamily="2" charset="2"/>
              <a:buNone/>
            </a:pPr>
            <a:endParaRPr lang="en-IN" b="1" dirty="0" smtClean="0">
              <a:latin typeface="Cambria" pitchFamily="18" charset="0"/>
              <a:ea typeface="Cambria" pitchFamily="18" charset="0"/>
            </a:endParaRPr>
          </a:p>
          <a:p>
            <a:pPr algn="just">
              <a:buFont typeface="Arial" pitchFamily="34" charset="0"/>
              <a:buChar char="•"/>
            </a:pPr>
            <a:r>
              <a:rPr lang="en-IN" dirty="0" smtClean="0">
                <a:latin typeface="Cambria" pitchFamily="18" charset="0"/>
                <a:ea typeface="Cambria" pitchFamily="18" charset="0"/>
              </a:rPr>
              <a:t>Just like a compiler, is a translator used to convert high-level programming language to low-level programming language. </a:t>
            </a:r>
          </a:p>
          <a:p>
            <a:pPr algn="just">
              <a:buFont typeface="Arial" pitchFamily="34" charset="0"/>
              <a:buChar char="•"/>
            </a:pPr>
            <a:endParaRPr lang="en-US" dirty="0" smtClean="0">
              <a:latin typeface="Cambria" pitchFamily="18" charset="0"/>
              <a:ea typeface="Cambria" pitchFamily="18" charset="0"/>
            </a:endParaRPr>
          </a:p>
          <a:p>
            <a:pPr algn="just">
              <a:buFont typeface="Arial" pitchFamily="34" charset="0"/>
              <a:buChar char="•"/>
            </a:pPr>
            <a:r>
              <a:rPr lang="en-IN" dirty="0" smtClean="0">
                <a:latin typeface="Cambria" pitchFamily="18" charset="0"/>
                <a:ea typeface="Cambria" pitchFamily="18" charset="0"/>
              </a:rPr>
              <a:t>It converts the program one at a time and reports errors detected at once, while doing the conversion.  With this, it is easier to detect errors than in a compiler.  </a:t>
            </a:r>
            <a:endParaRPr lang="en-US" dirty="0" smtClean="0">
              <a:latin typeface="Cambria" pitchFamily="18" charset="0"/>
              <a:ea typeface="Cambria" pitchFamily="18" charset="0"/>
            </a:endParaRPr>
          </a:p>
          <a:p>
            <a:pPr algn="just"/>
            <a:endParaRPr lang="en-US" dirty="0" smtClean="0">
              <a:latin typeface="Cambria" pitchFamily="18" charset="0"/>
              <a:ea typeface="Cambria" pitchFamily="18" charset="0"/>
            </a:endParaRPr>
          </a:p>
        </p:txBody>
      </p:sp>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5DD8511D-9236-4EA9-8A1A-8720E3959820}" type="slidenum">
              <a:rPr lang="en-US" smtClean="0"/>
              <a:pPr/>
              <a:t>90</a:t>
            </a:fld>
            <a:endParaRPr lang="en-US" smtClean="0"/>
          </a:p>
        </p:txBody>
      </p:sp>
      <p:sp>
        <p:nvSpPr>
          <p:cNvPr id="22531" name="Rectangle 3"/>
          <p:cNvSpPr>
            <a:spLocks noGrp="1" noChangeArrowheads="1"/>
          </p:cNvSpPr>
          <p:nvPr>
            <p:ph type="body" idx="1"/>
          </p:nvPr>
        </p:nvSpPr>
        <p:spPr>
          <a:xfrm>
            <a:off x="457200" y="1600200"/>
            <a:ext cx="8382000" cy="4876800"/>
          </a:xfrm>
          <a:noFill/>
        </p:spPr>
        <p:txBody>
          <a:bodyPr lIns="92075" tIns="46038" rIns="92075" bIns="46038"/>
          <a:lstStyle/>
          <a:p>
            <a:pPr>
              <a:buFont typeface="Wingdings" pitchFamily="2" charset="2"/>
              <a:buChar char="§"/>
            </a:pPr>
            <a:r>
              <a:rPr lang="en-US" smtClean="0"/>
              <a:t>Structure of Compiler-Phases of Compiler</a:t>
            </a:r>
          </a:p>
          <a:p>
            <a:pPr>
              <a:buFont typeface="Wingdings" pitchFamily="2" charset="2"/>
              <a:buChar char="§"/>
            </a:pPr>
            <a:r>
              <a:rPr lang="en-US" smtClean="0"/>
              <a:t>Symbol Table Management</a:t>
            </a:r>
          </a:p>
          <a:p>
            <a:pPr>
              <a:buFont typeface="Wingdings" pitchFamily="2" charset="2"/>
              <a:buChar char="§"/>
            </a:pPr>
            <a:r>
              <a:rPr lang="en-US" smtClean="0"/>
              <a:t>Grouping of Phases into Passes</a:t>
            </a:r>
          </a:p>
          <a:p>
            <a:pPr>
              <a:buFont typeface="Wingdings" pitchFamily="2" charset="2"/>
              <a:buChar char="§"/>
            </a:pPr>
            <a:r>
              <a:rPr lang="en-US" smtClean="0"/>
              <a:t>Compiler Vs Interpreter.</a:t>
            </a:r>
          </a:p>
          <a:p>
            <a:pPr>
              <a:buFont typeface="Wingdings" pitchFamily="2" charset="2"/>
              <a:buChar char="§"/>
            </a:pPr>
            <a:r>
              <a:rPr lang="en-US" smtClean="0"/>
              <a:t>Role and need of Lexical Analyzer</a:t>
            </a:r>
          </a:p>
          <a:p>
            <a:pPr>
              <a:buFont typeface="Wingdings" pitchFamily="2" charset="2"/>
              <a:buChar char="§"/>
            </a:pPr>
            <a:r>
              <a:rPr lang="en-US" smtClean="0"/>
              <a:t>Input Buffering</a:t>
            </a:r>
          </a:p>
          <a:p>
            <a:pPr>
              <a:buFont typeface="Wingdings" pitchFamily="2" charset="2"/>
              <a:buChar char="§"/>
            </a:pPr>
            <a:r>
              <a:rPr lang="en-US" smtClean="0"/>
              <a:t>Regular expressions for identifiers</a:t>
            </a:r>
          </a:p>
          <a:p>
            <a:pPr>
              <a:buFont typeface="Wingdings" pitchFamily="2" charset="2"/>
              <a:buChar char="§"/>
            </a:pPr>
            <a:r>
              <a:rPr lang="en-US" smtClean="0"/>
              <a:t>Language for specifying Lexical Analyzer, Lexical phase errors.</a:t>
            </a:r>
          </a:p>
          <a:p>
            <a:pPr eaLnBrk="1" hangingPunct="1">
              <a:lnSpc>
                <a:spcPct val="140000"/>
              </a:lnSpc>
              <a:buFont typeface="Wingdings" pitchFamily="2" charset="2"/>
              <a:buNone/>
            </a:pPr>
            <a:r>
              <a:rPr lang="en-US" smtClean="0"/>
              <a:t> </a:t>
            </a:r>
          </a:p>
        </p:txBody>
      </p:sp>
      <p:sp>
        <p:nvSpPr>
          <p:cNvPr id="22532" name="AutoShape 4"/>
          <p:cNvSpPr>
            <a:spLocks noChangeArrowheads="1"/>
          </p:cNvSpPr>
          <p:nvPr/>
        </p:nvSpPr>
        <p:spPr bwMode="auto">
          <a:xfrm rot="9109285">
            <a:off x="5476875" y="2143125"/>
            <a:ext cx="381000" cy="381000"/>
          </a:xfrm>
          <a:prstGeom prst="notchedRightArrow">
            <a:avLst>
              <a:gd name="adj1" fmla="val 50000"/>
              <a:gd name="adj2" fmla="val 25000"/>
            </a:avLst>
          </a:prstGeom>
          <a:solidFill>
            <a:srgbClr val="0000FF"/>
          </a:solidFill>
          <a:ln w="9525">
            <a:solidFill>
              <a:schemeClr val="tx1"/>
            </a:solidFill>
            <a:miter lim="800000"/>
            <a:headEnd/>
            <a:tailEnd/>
          </a:ln>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33A14B3D-203C-475F-917C-726F481E25B1}" type="slidenum">
              <a:rPr lang="en-US" smtClean="0"/>
              <a:pPr/>
              <a:t>91</a:t>
            </a:fld>
            <a:endParaRPr lang="en-US" smtClean="0"/>
          </a:p>
        </p:txBody>
      </p:sp>
      <p:sp>
        <p:nvSpPr>
          <p:cNvPr id="23555"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Symbol Table</a:t>
            </a:r>
          </a:p>
          <a:p>
            <a:pPr>
              <a:buFont typeface="Wingdings" pitchFamily="2" charset="2"/>
              <a:buNone/>
            </a:pPr>
            <a:endParaRPr lang="en-US" sz="2400" b="1" smtClean="0"/>
          </a:p>
          <a:p>
            <a:pPr algn="just"/>
            <a:r>
              <a:rPr lang="en-US" sz="2000" smtClean="0"/>
              <a:t>Symbol table is an important data structure used in a compiler.</a:t>
            </a:r>
          </a:p>
          <a:p>
            <a:pPr algn="just"/>
            <a:endParaRPr lang="en-US" sz="2000" smtClean="0"/>
          </a:p>
          <a:p>
            <a:pPr algn="just"/>
            <a:r>
              <a:rPr lang="en-US" sz="2000" smtClean="0"/>
              <a:t>Symbol table is used to store the information about the occurrence of various entities such as objects, classes, variable name, interface, function name etc. </a:t>
            </a:r>
          </a:p>
          <a:p>
            <a:pPr algn="just"/>
            <a:endParaRPr lang="en-US" sz="2000" smtClean="0"/>
          </a:p>
          <a:p>
            <a:pPr algn="just"/>
            <a:r>
              <a:rPr lang="en-US" sz="2000" smtClean="0"/>
              <a:t>It is used by both the analysis and synthesis phases.</a:t>
            </a: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BA93A4C3-C1E7-4B82-AA51-9F0AC55E860A}" type="slidenum">
              <a:rPr lang="en-US" smtClean="0"/>
              <a:pPr/>
              <a:t>92</a:t>
            </a:fld>
            <a:endParaRPr lang="en-US" smtClean="0"/>
          </a:p>
        </p:txBody>
      </p:sp>
      <p:sp>
        <p:nvSpPr>
          <p:cNvPr id="24579" name="Content Placeholder 3"/>
          <p:cNvSpPr>
            <a:spLocks noGrp="1"/>
          </p:cNvSpPr>
          <p:nvPr>
            <p:ph idx="1"/>
          </p:nvPr>
        </p:nvSpPr>
        <p:spPr>
          <a:xfrm>
            <a:off x="381000" y="1219200"/>
            <a:ext cx="8763000" cy="5410200"/>
          </a:xfrm>
        </p:spPr>
        <p:txBody>
          <a:bodyPr/>
          <a:lstStyle/>
          <a:p>
            <a:pPr algn="just"/>
            <a:r>
              <a:rPr lang="en-US" sz="1800" smtClean="0"/>
              <a:t>It is used to store the name of all entities in a structured form at one place.</a:t>
            </a:r>
          </a:p>
          <a:p>
            <a:pPr algn="just"/>
            <a:endParaRPr lang="en-US" sz="1800" smtClean="0"/>
          </a:p>
          <a:p>
            <a:pPr algn="just"/>
            <a:r>
              <a:rPr lang="en-US" sz="1800" smtClean="0"/>
              <a:t>It is used to verify if a variable has been declared.</a:t>
            </a:r>
          </a:p>
          <a:p>
            <a:pPr algn="just"/>
            <a:endParaRPr lang="en-US" sz="1800" smtClean="0"/>
          </a:p>
          <a:p>
            <a:pPr algn="just"/>
            <a:r>
              <a:rPr lang="en-US" sz="1800" smtClean="0"/>
              <a:t>It is used to determine the scope of a name.</a:t>
            </a:r>
          </a:p>
          <a:p>
            <a:pPr algn="just"/>
            <a:endParaRPr lang="en-US" sz="1800" smtClean="0"/>
          </a:p>
          <a:p>
            <a:pPr algn="just"/>
            <a:r>
              <a:rPr lang="en-US" sz="1800" smtClean="0"/>
              <a:t>It is used to implement type checking.</a:t>
            </a:r>
          </a:p>
          <a:p>
            <a:pPr algn="just"/>
            <a:endParaRPr lang="en-US" sz="1800" smtClean="0"/>
          </a:p>
          <a:p>
            <a:pPr algn="just">
              <a:buFont typeface="Wingdings" pitchFamily="2" charset="2"/>
              <a:buNone/>
            </a:pPr>
            <a:r>
              <a:rPr lang="en-US" sz="1800" smtClean="0"/>
              <a:t>For example, suppose a variable store the information about the following variable</a:t>
            </a:r>
          </a:p>
          <a:p>
            <a:pPr algn="just">
              <a:buFont typeface="Wingdings" pitchFamily="2" charset="2"/>
              <a:buNone/>
            </a:pPr>
            <a:r>
              <a:rPr lang="en-US" sz="1800" smtClean="0"/>
              <a:t>Declaration</a:t>
            </a:r>
          </a:p>
          <a:p>
            <a:pPr algn="just">
              <a:buFont typeface="Wingdings" pitchFamily="2" charset="2"/>
              <a:buNone/>
            </a:pPr>
            <a:endParaRPr lang="en-US" sz="1800" smtClean="0"/>
          </a:p>
          <a:p>
            <a:pPr algn="just">
              <a:buFont typeface="Wingdings" pitchFamily="2" charset="2"/>
              <a:buNone/>
            </a:pPr>
            <a:r>
              <a:rPr lang="en-US" sz="1800" b="1" smtClean="0"/>
              <a:t>static</a:t>
            </a:r>
            <a:r>
              <a:rPr lang="en-US" sz="1800" smtClean="0"/>
              <a:t> </a:t>
            </a:r>
            <a:r>
              <a:rPr lang="en-US" sz="1800" b="1" smtClean="0"/>
              <a:t>int</a:t>
            </a:r>
            <a:r>
              <a:rPr lang="en-US" sz="1800" smtClean="0"/>
              <a:t> salary  </a:t>
            </a:r>
          </a:p>
          <a:p>
            <a:pPr algn="just">
              <a:buFont typeface="Wingdings" pitchFamily="2" charset="2"/>
              <a:buNone/>
            </a:pPr>
            <a:r>
              <a:rPr lang="en-US" sz="1800" smtClean="0"/>
              <a:t> </a:t>
            </a:r>
          </a:p>
          <a:p>
            <a:pPr algn="just">
              <a:buFont typeface="Wingdings" pitchFamily="2" charset="2"/>
              <a:buNone/>
            </a:pPr>
            <a:r>
              <a:rPr lang="en-US" sz="1800" smtClean="0"/>
              <a:t>then, it stores an entry in the following format &lt;salary, </a:t>
            </a:r>
            <a:r>
              <a:rPr lang="en-US" sz="1800" b="1" smtClean="0"/>
              <a:t>int</a:t>
            </a:r>
            <a:r>
              <a:rPr lang="en-US" sz="1800" smtClean="0"/>
              <a:t>, </a:t>
            </a:r>
            <a:r>
              <a:rPr lang="en-US" sz="1800" b="1" smtClean="0"/>
              <a:t>static</a:t>
            </a:r>
            <a:r>
              <a:rPr lang="en-US" sz="1800" smtClean="0"/>
              <a:t>&gt;  </a:t>
            </a:r>
          </a:p>
          <a:p>
            <a:pPr>
              <a:buFont typeface="Wingdings" pitchFamily="2" charset="2"/>
              <a:buNone/>
            </a:pPr>
            <a:r>
              <a:rPr lang="en-US" sz="2000" smtClean="0"/>
              <a:t>	&lt;symbol name, type, attribute&gt;  </a:t>
            </a:r>
          </a:p>
          <a:p>
            <a:pPr>
              <a:buFont typeface="Wingdings" pitchFamily="2" charset="2"/>
              <a:buNone/>
            </a:pPr>
            <a:endParaRPr lang="en-US" sz="2000" smtClean="0"/>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ECD5BED9-E2A5-47BC-8D02-AF810FF3EFFD}" type="slidenum">
              <a:rPr lang="en-US" smtClean="0"/>
              <a:pPr/>
              <a:t>93</a:t>
            </a:fld>
            <a:endParaRPr lang="en-US" smtClean="0"/>
          </a:p>
        </p:txBody>
      </p:sp>
      <p:pic>
        <p:nvPicPr>
          <p:cNvPr id="25603" name="Picture 3"/>
          <p:cNvPicPr>
            <a:picLocks noGrp="1" noChangeAspect="1" noChangeArrowheads="1"/>
          </p:cNvPicPr>
          <p:nvPr>
            <p:ph idx="1"/>
          </p:nvPr>
        </p:nvPicPr>
        <p:blipFill>
          <a:blip r:embed="rId2"/>
          <a:srcRect/>
          <a:stretch>
            <a:fillRect/>
          </a:stretch>
        </p:blipFill>
        <p:spPr>
          <a:xfrm>
            <a:off x="228600" y="1295400"/>
            <a:ext cx="5638800" cy="2593975"/>
          </a:xfrm>
          <a:noFill/>
        </p:spPr>
      </p:pic>
      <p:pic>
        <p:nvPicPr>
          <p:cNvPr id="25604" name="Picture 4"/>
          <p:cNvPicPr>
            <a:picLocks noChangeAspect="1" noChangeArrowheads="1"/>
          </p:cNvPicPr>
          <p:nvPr/>
        </p:nvPicPr>
        <p:blipFill>
          <a:blip r:embed="rId3"/>
          <a:srcRect/>
          <a:stretch>
            <a:fillRect/>
          </a:stretch>
        </p:blipFill>
        <p:spPr bwMode="auto">
          <a:xfrm>
            <a:off x="304800" y="3810000"/>
            <a:ext cx="4924425" cy="26003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5CEADE0E-2151-4533-9B01-B31859872E85}" type="slidenum">
              <a:rPr lang="en-US" smtClean="0"/>
              <a:pPr/>
              <a:t>94</a:t>
            </a:fld>
            <a:endParaRPr lang="en-US" smtClean="0"/>
          </a:p>
        </p:txBody>
      </p:sp>
      <p:pic>
        <p:nvPicPr>
          <p:cNvPr id="26627" name="Picture 2"/>
          <p:cNvPicPr>
            <a:picLocks noGrp="1" noChangeAspect="1" noChangeArrowheads="1"/>
          </p:cNvPicPr>
          <p:nvPr>
            <p:ph idx="1"/>
          </p:nvPr>
        </p:nvPicPr>
        <p:blipFill>
          <a:blip r:embed="rId2"/>
          <a:srcRect/>
          <a:stretch>
            <a:fillRect/>
          </a:stretch>
        </p:blipFill>
        <p:spPr>
          <a:xfrm>
            <a:off x="762000" y="1371600"/>
            <a:ext cx="5951538" cy="4022725"/>
          </a:xfrm>
          <a:noFill/>
        </p:spPr>
      </p:pic>
    </p:spTree>
  </p:cSld>
  <p:clrMapOvr>
    <a:masterClrMapping/>
  </p:clrMapOvr>
  <p:transition>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05DD7017-4D86-47B8-8E3D-4933C7E02D38}" type="slidenum">
              <a:rPr lang="en-US" smtClean="0"/>
              <a:pPr/>
              <a:t>95</a:t>
            </a:fld>
            <a:endParaRPr lang="en-US" smtClean="0"/>
          </a:p>
        </p:txBody>
      </p:sp>
      <p:sp>
        <p:nvSpPr>
          <p:cNvPr id="27651" name="Content Placeholder 3"/>
          <p:cNvSpPr>
            <a:spLocks noGrp="1"/>
          </p:cNvSpPr>
          <p:nvPr>
            <p:ph idx="1"/>
          </p:nvPr>
        </p:nvSpPr>
        <p:spPr>
          <a:xfrm>
            <a:off x="381000" y="1219200"/>
            <a:ext cx="8763000" cy="5410200"/>
          </a:xfrm>
        </p:spPr>
        <p:txBody>
          <a:bodyPr/>
          <a:lstStyle/>
          <a:p>
            <a:pPr>
              <a:buFont typeface="Wingdings" pitchFamily="2" charset="2"/>
              <a:buNone/>
            </a:pPr>
            <a:r>
              <a:rPr lang="en-US" sz="2400" b="1" smtClean="0"/>
              <a:t>Implementation</a:t>
            </a:r>
          </a:p>
          <a:p>
            <a:pPr>
              <a:buFont typeface="Wingdings" pitchFamily="2" charset="2"/>
              <a:buNone/>
            </a:pPr>
            <a:endParaRPr lang="en-US" sz="2400" b="1" smtClean="0"/>
          </a:p>
          <a:p>
            <a:pPr>
              <a:buFont typeface="Wingdings" pitchFamily="2" charset="2"/>
              <a:buNone/>
            </a:pPr>
            <a:r>
              <a:rPr lang="en-US" sz="1800" smtClean="0"/>
              <a:t>A symbol table can be implemented in one of the following ways</a:t>
            </a:r>
          </a:p>
          <a:p>
            <a:pPr>
              <a:buFont typeface="Wingdings" pitchFamily="2" charset="2"/>
              <a:buNone/>
            </a:pPr>
            <a:endParaRPr lang="en-US" sz="1800" smtClean="0"/>
          </a:p>
          <a:p>
            <a:r>
              <a:rPr lang="en-US" sz="1800" smtClean="0"/>
              <a:t>Linear (sorted or unsorted) list</a:t>
            </a:r>
          </a:p>
          <a:p>
            <a:r>
              <a:rPr lang="en-US" sz="1800" smtClean="0"/>
              <a:t>Binary Search Tree</a:t>
            </a:r>
          </a:p>
          <a:p>
            <a:r>
              <a:rPr lang="en-US" sz="1800" smtClean="0"/>
              <a:t>Hash table</a:t>
            </a:r>
          </a:p>
          <a:p>
            <a:pPr>
              <a:buFont typeface="Wingdings" pitchFamily="2" charset="2"/>
              <a:buNone/>
            </a:pPr>
            <a:endParaRPr lang="en-US" sz="1800" smtClean="0"/>
          </a:p>
          <a:p>
            <a:pPr>
              <a:buFont typeface="Wingdings" pitchFamily="2" charset="2"/>
              <a:buNone/>
            </a:pPr>
            <a:r>
              <a:rPr lang="en-US" sz="1800" smtClean="0"/>
              <a:t>symbol tables are mostly implemented as hash tables.</a:t>
            </a:r>
          </a:p>
          <a:p>
            <a:pPr>
              <a:buFont typeface="Wingdings" pitchFamily="2" charset="2"/>
              <a:buNone/>
            </a:pPr>
            <a:endParaRPr lang="en-US" sz="1800" smtClean="0"/>
          </a:p>
          <a:p>
            <a:pPr>
              <a:buFont typeface="Berlin Sans FB Demi" pitchFamily="34" charset="0"/>
              <a:buAutoNum type="arabicPeriod"/>
            </a:pPr>
            <a:r>
              <a:rPr lang="en-US" sz="1800" smtClean="0"/>
              <a:t>In hashing scheme two tables are maintained – a hash table and symbol table</a:t>
            </a:r>
          </a:p>
          <a:p>
            <a:pPr>
              <a:buFont typeface="Berlin Sans FB Demi" pitchFamily="34" charset="0"/>
              <a:buAutoNum type="arabicPeriod"/>
            </a:pPr>
            <a:r>
              <a:rPr lang="en-US" sz="1800" smtClean="0"/>
              <a:t>Insertion and lookup can be made very fast O(1).</a:t>
            </a:r>
          </a:p>
          <a:p>
            <a:pPr>
              <a:buFont typeface="Berlin Sans FB Demi" pitchFamily="34" charset="0"/>
              <a:buAutoNum type="arabicPeriod"/>
            </a:pPr>
            <a:r>
              <a:rPr lang="en-US" sz="1800" smtClean="0"/>
              <a:t>Advantage is quick search is possible and disadvantage is complicated to implement.</a:t>
            </a:r>
          </a:p>
          <a:p>
            <a:pPr>
              <a:buFont typeface="Wingdings" pitchFamily="2" charset="2"/>
              <a:buNone/>
            </a:pPr>
            <a:r>
              <a:rPr lang="en-US" sz="2400" smtClean="0"/>
              <a:t/>
            </a:r>
            <a:br>
              <a:rPr lang="en-US" sz="2400" smtClean="0"/>
            </a:br>
            <a:endParaRPr lang="en-US" sz="2400" smtClean="0"/>
          </a:p>
          <a:p>
            <a:pPr>
              <a:buFont typeface="Wingdings" pitchFamily="2" charset="2"/>
              <a:buNone/>
            </a:pPr>
            <a:endParaRPr lang="en-US" sz="2400" smtClean="0"/>
          </a:p>
        </p:txBody>
      </p:sp>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p>
            <a:fld id="{2D8AA71D-B069-41FD-B411-680DE9FB1D53}" type="slidenum">
              <a:rPr lang="en-US" smtClean="0"/>
              <a:pPr/>
              <a:t>96</a:t>
            </a:fld>
            <a:endParaRPr lang="en-US" smtClean="0"/>
          </a:p>
        </p:txBody>
      </p:sp>
      <p:sp>
        <p:nvSpPr>
          <p:cNvPr id="28675" name="Content Placeholder 3"/>
          <p:cNvSpPr>
            <a:spLocks noGrp="1"/>
          </p:cNvSpPr>
          <p:nvPr>
            <p:ph idx="1"/>
          </p:nvPr>
        </p:nvSpPr>
        <p:spPr>
          <a:xfrm>
            <a:off x="381000" y="1219200"/>
            <a:ext cx="8328102" cy="5410200"/>
          </a:xfrm>
        </p:spPr>
        <p:txBody>
          <a:bodyPr/>
          <a:lstStyle/>
          <a:p>
            <a:pPr>
              <a:buFont typeface="Wingdings" pitchFamily="2" charset="2"/>
              <a:buNone/>
            </a:pPr>
            <a:r>
              <a:rPr lang="en-US" sz="2400" b="1" dirty="0" smtClean="0"/>
              <a:t>Data structure for symbol table</a:t>
            </a:r>
          </a:p>
          <a:p>
            <a:pPr>
              <a:buFont typeface="Wingdings" pitchFamily="2" charset="2"/>
              <a:buNone/>
            </a:pPr>
            <a:endParaRPr lang="en-US" sz="2400" b="1" dirty="0" smtClean="0"/>
          </a:p>
          <a:p>
            <a:pPr algn="just">
              <a:buFont typeface="Arial" pitchFamily="34" charset="0"/>
              <a:buChar char="•"/>
            </a:pPr>
            <a:r>
              <a:rPr lang="en-US" sz="1800" dirty="0" smtClean="0"/>
              <a:t>A compiler contains two type of symbol table: global symbol table and scope symbol table.</a:t>
            </a:r>
          </a:p>
          <a:p>
            <a:pPr algn="just">
              <a:buFont typeface="Arial" pitchFamily="34" charset="0"/>
              <a:buChar char="•"/>
            </a:pPr>
            <a:endParaRPr lang="en-US" sz="1800" dirty="0" smtClean="0"/>
          </a:p>
          <a:p>
            <a:pPr algn="just">
              <a:buFont typeface="Arial" pitchFamily="34" charset="0"/>
              <a:buChar char="•"/>
            </a:pPr>
            <a:r>
              <a:rPr lang="en-US" sz="1800" b="1" dirty="0" smtClean="0"/>
              <a:t>Global symbol table </a:t>
            </a:r>
            <a:r>
              <a:rPr lang="en-US" sz="1800" dirty="0" smtClean="0"/>
              <a:t>can be accessed by all the procedures and scope symbol table.</a:t>
            </a:r>
          </a:p>
          <a:p>
            <a:pPr algn="just">
              <a:buFont typeface="Arial" pitchFamily="34" charset="0"/>
              <a:buChar char="•"/>
            </a:pPr>
            <a:endParaRPr lang="en-US" sz="1800" dirty="0" smtClean="0"/>
          </a:p>
          <a:p>
            <a:pPr algn="just">
              <a:buFont typeface="Arial" pitchFamily="34" charset="0"/>
              <a:buChar char="•"/>
            </a:pPr>
            <a:r>
              <a:rPr lang="en-US" sz="1800" dirty="0" smtClean="0"/>
              <a:t>The </a:t>
            </a:r>
            <a:r>
              <a:rPr lang="en-US" sz="1800" b="1" dirty="0" smtClean="0"/>
              <a:t>scope</a:t>
            </a:r>
            <a:r>
              <a:rPr lang="en-US" sz="1800" dirty="0" smtClean="0"/>
              <a:t> of a name and symbol table is arranged in the hierarchy structure as shown below:</a:t>
            </a:r>
          </a:p>
          <a:p>
            <a:pPr algn="just">
              <a:buFont typeface="Arial" pitchFamily="34" charset="0"/>
              <a:buChar char="•"/>
            </a:pPr>
            <a:endParaRPr lang="en-US" sz="1800" dirty="0" smtClean="0"/>
          </a:p>
          <a:p>
            <a:pPr algn="just">
              <a:buFont typeface="Arial" pitchFamily="34" charset="0"/>
              <a:buChar char="•"/>
            </a:pPr>
            <a:r>
              <a:rPr lang="en-US" sz="1800" b="1" dirty="0" err="1" smtClean="0"/>
              <a:t>int</a:t>
            </a:r>
            <a:r>
              <a:rPr lang="en-US" sz="1800" dirty="0" smtClean="0"/>
              <a:t> value=10;  </a:t>
            </a:r>
          </a:p>
          <a:p>
            <a:pPr algn="just">
              <a:buFont typeface="Wingdings" pitchFamily="2" charset="2"/>
              <a:buNone/>
            </a:pPr>
            <a:r>
              <a:rPr lang="en-US" sz="1800" dirty="0" smtClean="0"/>
              <a:t> </a:t>
            </a:r>
          </a:p>
          <a:p>
            <a:pPr>
              <a:buFont typeface="Wingdings" pitchFamily="2" charset="2"/>
              <a:buNone/>
            </a:pPr>
            <a:endParaRPr lang="en-US" sz="2400" dirty="0" smtClean="0"/>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CB64AAF1-66B5-4A92-976E-E159DAF38042}" type="slidenum">
              <a:rPr lang="en-US" smtClean="0"/>
              <a:pPr/>
              <a:t>97</a:t>
            </a:fld>
            <a:endParaRPr lang="en-US" smtClean="0"/>
          </a:p>
        </p:txBody>
      </p:sp>
      <p:sp>
        <p:nvSpPr>
          <p:cNvPr id="29699" name="Content Placeholder 3"/>
          <p:cNvSpPr>
            <a:spLocks noGrp="1"/>
          </p:cNvSpPr>
          <p:nvPr>
            <p:ph idx="1"/>
          </p:nvPr>
        </p:nvSpPr>
        <p:spPr>
          <a:xfrm>
            <a:off x="381000" y="1600200"/>
            <a:ext cx="4191000" cy="4419600"/>
          </a:xfrm>
        </p:spPr>
        <p:txBody>
          <a:bodyPr/>
          <a:lstStyle/>
          <a:p>
            <a:pPr>
              <a:buFont typeface="Wingdings" pitchFamily="2" charset="2"/>
              <a:buNone/>
            </a:pPr>
            <a:r>
              <a:rPr lang="en-US" sz="1400" b="1" smtClean="0"/>
              <a:t>void</a:t>
            </a:r>
            <a:r>
              <a:rPr lang="en-US" sz="1400" smtClean="0"/>
              <a:t> sum_num()  </a:t>
            </a:r>
          </a:p>
          <a:p>
            <a:pPr>
              <a:buFont typeface="Wingdings" pitchFamily="2" charset="2"/>
              <a:buNone/>
            </a:pPr>
            <a:r>
              <a:rPr lang="en-US" sz="1400" smtClean="0"/>
              <a:t>     {  </a:t>
            </a:r>
          </a:p>
          <a:p>
            <a:pPr>
              <a:buFont typeface="Wingdings" pitchFamily="2" charset="2"/>
              <a:buNone/>
            </a:pPr>
            <a:r>
              <a:rPr lang="en-US" sz="1400" smtClean="0"/>
              <a:t>       </a:t>
            </a:r>
            <a:r>
              <a:rPr lang="en-US" sz="1400" b="1" smtClean="0"/>
              <a:t>int</a:t>
            </a:r>
            <a:r>
              <a:rPr lang="en-US" sz="1400" smtClean="0"/>
              <a:t> num_1;  </a:t>
            </a:r>
          </a:p>
          <a:p>
            <a:pPr>
              <a:buFont typeface="Wingdings" pitchFamily="2" charset="2"/>
              <a:buNone/>
            </a:pPr>
            <a:r>
              <a:rPr lang="en-US" sz="1400" smtClean="0"/>
              <a:t>       </a:t>
            </a:r>
            <a:r>
              <a:rPr lang="en-US" sz="1400" b="1" smtClean="0"/>
              <a:t>int</a:t>
            </a:r>
            <a:r>
              <a:rPr lang="en-US" sz="1400" smtClean="0"/>
              <a:t> num_2;  </a:t>
            </a:r>
          </a:p>
          <a:p>
            <a:pPr>
              <a:buFont typeface="Wingdings" pitchFamily="2" charset="2"/>
              <a:buNone/>
            </a:pPr>
            <a:r>
              <a:rPr lang="en-US" sz="1400" smtClean="0"/>
              <a:t>  </a:t>
            </a:r>
          </a:p>
          <a:p>
            <a:pPr>
              <a:buFont typeface="Wingdings" pitchFamily="2" charset="2"/>
              <a:buNone/>
            </a:pPr>
            <a:r>
              <a:rPr lang="en-US" sz="1400" smtClean="0"/>
              <a:t>            {  </a:t>
            </a:r>
          </a:p>
          <a:p>
            <a:pPr>
              <a:buFont typeface="Wingdings" pitchFamily="2" charset="2"/>
              <a:buNone/>
            </a:pPr>
            <a:r>
              <a:rPr lang="en-US" sz="1400" smtClean="0"/>
              <a:t>             </a:t>
            </a:r>
            <a:r>
              <a:rPr lang="en-US" sz="1400" b="1" smtClean="0"/>
              <a:t>int</a:t>
            </a:r>
            <a:r>
              <a:rPr lang="en-US" sz="1400" smtClean="0"/>
              <a:t> num_3;  </a:t>
            </a:r>
          </a:p>
          <a:p>
            <a:pPr>
              <a:buFont typeface="Wingdings" pitchFamily="2" charset="2"/>
              <a:buNone/>
            </a:pPr>
            <a:r>
              <a:rPr lang="en-US" sz="1400" smtClean="0"/>
              <a:t>             </a:t>
            </a:r>
            <a:r>
              <a:rPr lang="en-US" sz="1400" b="1" smtClean="0"/>
              <a:t>int</a:t>
            </a:r>
            <a:r>
              <a:rPr lang="en-US" sz="1400" smtClean="0"/>
              <a:t> num_4;  </a:t>
            </a:r>
          </a:p>
          <a:p>
            <a:pPr>
              <a:buFont typeface="Wingdings" pitchFamily="2" charset="2"/>
              <a:buNone/>
            </a:pPr>
            <a:r>
              <a:rPr lang="en-US" sz="1400" smtClean="0"/>
              <a:t>            }  </a:t>
            </a:r>
          </a:p>
          <a:p>
            <a:pPr>
              <a:buFont typeface="Wingdings" pitchFamily="2" charset="2"/>
              <a:buNone/>
            </a:pPr>
            <a:r>
              <a:rPr lang="en-US" sz="1400" smtClean="0"/>
              <a:t>  </a:t>
            </a:r>
          </a:p>
          <a:p>
            <a:pPr>
              <a:buFont typeface="Wingdings" pitchFamily="2" charset="2"/>
              <a:buNone/>
            </a:pPr>
            <a:r>
              <a:rPr lang="en-US" sz="1400" smtClean="0"/>
              <a:t>       </a:t>
            </a:r>
            <a:r>
              <a:rPr lang="en-US" sz="1400" b="1" smtClean="0"/>
              <a:t>int</a:t>
            </a:r>
            <a:r>
              <a:rPr lang="en-US" sz="1400" smtClean="0"/>
              <a:t> num_5;  </a:t>
            </a:r>
          </a:p>
          <a:p>
            <a:pPr>
              <a:buFont typeface="Wingdings" pitchFamily="2" charset="2"/>
              <a:buNone/>
            </a:pPr>
            <a:r>
              <a:rPr lang="en-US" sz="1400" smtClean="0"/>
              <a:t>  </a:t>
            </a:r>
          </a:p>
          <a:p>
            <a:pPr>
              <a:buFont typeface="Wingdings" pitchFamily="2" charset="2"/>
              <a:buNone/>
            </a:pPr>
            <a:r>
              <a:rPr lang="en-US" sz="1400" smtClean="0"/>
              <a:t>            {  </a:t>
            </a:r>
          </a:p>
          <a:p>
            <a:pPr>
              <a:buFont typeface="Wingdings" pitchFamily="2" charset="2"/>
              <a:buNone/>
            </a:pPr>
            <a:r>
              <a:rPr lang="en-US" sz="1400" smtClean="0"/>
              <a:t>             int_num 6;  </a:t>
            </a:r>
          </a:p>
          <a:p>
            <a:pPr>
              <a:buFont typeface="Wingdings" pitchFamily="2" charset="2"/>
              <a:buNone/>
            </a:pPr>
            <a:r>
              <a:rPr lang="en-US" sz="1400" smtClean="0"/>
              <a:t>             int_num 7;  </a:t>
            </a:r>
          </a:p>
          <a:p>
            <a:pPr>
              <a:buFont typeface="Wingdings" pitchFamily="2" charset="2"/>
              <a:buNone/>
            </a:pPr>
            <a:r>
              <a:rPr lang="en-US" sz="1400" smtClean="0"/>
              <a:t>            }  </a:t>
            </a:r>
          </a:p>
          <a:p>
            <a:pPr>
              <a:buFont typeface="Wingdings" pitchFamily="2" charset="2"/>
              <a:buNone/>
            </a:pPr>
            <a:r>
              <a:rPr lang="en-US" sz="1400" smtClean="0"/>
              <a:t>     }  </a:t>
            </a:r>
          </a:p>
          <a:p>
            <a:pPr>
              <a:buFont typeface="Wingdings" pitchFamily="2" charset="2"/>
              <a:buNone/>
            </a:pPr>
            <a:r>
              <a:rPr lang="en-US" sz="1400" smtClean="0"/>
              <a:t>  </a:t>
            </a:r>
          </a:p>
        </p:txBody>
      </p:sp>
      <p:sp>
        <p:nvSpPr>
          <p:cNvPr id="29700" name="Rectangle 3"/>
          <p:cNvSpPr>
            <a:spLocks noChangeArrowheads="1"/>
          </p:cNvSpPr>
          <p:nvPr/>
        </p:nvSpPr>
        <p:spPr bwMode="auto">
          <a:xfrm>
            <a:off x="4572000" y="1676400"/>
            <a:ext cx="4572000" cy="3046413"/>
          </a:xfrm>
          <a:prstGeom prst="rect">
            <a:avLst/>
          </a:prstGeom>
          <a:noFill/>
          <a:ln w="9525">
            <a:noFill/>
            <a:miter lim="800000"/>
            <a:headEnd/>
            <a:tailEnd/>
          </a:ln>
        </p:spPr>
        <p:txBody>
          <a:bodyPr>
            <a:spAutoFit/>
          </a:bodyPr>
          <a:lstStyle/>
          <a:p>
            <a:r>
              <a:rPr lang="en-US" sz="1400"/>
              <a:t>Void sum_id  </a:t>
            </a:r>
          </a:p>
          <a:p>
            <a:r>
              <a:rPr lang="en-US" sz="1400"/>
              <a:t>     {  </a:t>
            </a:r>
          </a:p>
          <a:p>
            <a:r>
              <a:rPr lang="en-US" sz="1400"/>
              <a:t>       </a:t>
            </a:r>
            <a:r>
              <a:rPr lang="en-US" sz="1400" b="1"/>
              <a:t>int</a:t>
            </a:r>
            <a:r>
              <a:rPr lang="en-US" sz="1400"/>
              <a:t> id_1;  </a:t>
            </a:r>
          </a:p>
          <a:p>
            <a:r>
              <a:rPr lang="en-US" sz="1400"/>
              <a:t>       </a:t>
            </a:r>
            <a:r>
              <a:rPr lang="en-US" sz="1400" b="1"/>
              <a:t>int</a:t>
            </a:r>
            <a:r>
              <a:rPr lang="en-US" sz="1400"/>
              <a:t> id_2;  </a:t>
            </a:r>
          </a:p>
          <a:p>
            <a:r>
              <a:rPr lang="en-US" sz="1400"/>
              <a:t>  </a:t>
            </a:r>
          </a:p>
          <a:p>
            <a:r>
              <a:rPr lang="en-US" sz="1400"/>
              <a:t>            {  </a:t>
            </a:r>
          </a:p>
          <a:p>
            <a:r>
              <a:rPr lang="en-US" sz="1400"/>
              <a:t>             </a:t>
            </a:r>
            <a:r>
              <a:rPr lang="en-US" sz="1400" b="1"/>
              <a:t>int</a:t>
            </a:r>
            <a:r>
              <a:rPr lang="en-US" sz="1400"/>
              <a:t> id_3;  </a:t>
            </a:r>
          </a:p>
          <a:p>
            <a:r>
              <a:rPr lang="en-US" sz="1400"/>
              <a:t>             </a:t>
            </a:r>
            <a:r>
              <a:rPr lang="en-US" sz="1400" b="1"/>
              <a:t>int</a:t>
            </a:r>
            <a:r>
              <a:rPr lang="en-US" sz="1400"/>
              <a:t> id_4;  </a:t>
            </a:r>
          </a:p>
          <a:p>
            <a:r>
              <a:rPr lang="en-US" sz="1400"/>
              <a:t>            }  </a:t>
            </a:r>
          </a:p>
          <a:p>
            <a:r>
              <a:rPr lang="en-US" sz="1400"/>
              <a:t>  </a:t>
            </a:r>
          </a:p>
          <a:p>
            <a:r>
              <a:rPr lang="en-US" sz="1400"/>
              <a:t>       </a:t>
            </a:r>
            <a:r>
              <a:rPr lang="en-US" sz="1400" b="1"/>
              <a:t>int</a:t>
            </a:r>
            <a:r>
              <a:rPr lang="en-US" sz="1400"/>
              <a:t> num_5;  </a:t>
            </a:r>
          </a:p>
          <a:p>
            <a:r>
              <a:rPr lang="en-US" sz="1400"/>
              <a:t>     }  </a:t>
            </a:r>
          </a:p>
          <a:p>
            <a:pPr>
              <a:buFont typeface="Wingdings" pitchFamily="2" charset="2"/>
              <a:buNone/>
            </a:pPr>
            <a:endParaRPr lang="en-US"/>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D0B27212-B59C-4D59-806F-E2B9189D74BF}" type="slidenum">
              <a:rPr lang="en-US" smtClean="0"/>
              <a:pPr/>
              <a:t>98</a:t>
            </a:fld>
            <a:endParaRPr lang="en-US" smtClean="0"/>
          </a:p>
        </p:txBody>
      </p:sp>
      <p:sp>
        <p:nvSpPr>
          <p:cNvPr id="30723"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r>
              <a:rPr lang="en-US" sz="1000">
                <a:solidFill>
                  <a:srgbClr val="000000"/>
                </a:solidFill>
                <a:latin typeface="Verdana" pitchFamily="34" charset="0"/>
              </a:rPr>
              <a:t>The above grammar can be represented in a hierarchical data structure of symbol tables:</a:t>
            </a:r>
            <a:endParaRPr lang="en-US" sz="1100"/>
          </a:p>
          <a:p>
            <a:pPr eaLnBrk="0" hangingPunct="0"/>
            <a:r>
              <a:rPr lang="en-US"/>
              <a:t>  </a:t>
            </a:r>
            <a:r>
              <a:rPr lang="en-US" sz="31900"/>
              <a:t> </a:t>
            </a:r>
            <a:r>
              <a:rPr lang="en-US"/>
              <a:t>                                                                                                                                                                                                                                                                                                                                                                                                                                                                                                                                                                                                                                                                                                                                                                                                                                                                                                                                                                                                                                                                                                                                                                                                                                                                                                                                                                                                                                                                                                                                                                                                                                                                                                                                                                                                                                                                                                                                                </a:t>
            </a:r>
          </a:p>
        </p:txBody>
      </p:sp>
      <p:pic>
        <p:nvPicPr>
          <p:cNvPr id="30724" name="Picture 2" descr="Data structure for symbol table"/>
          <p:cNvPicPr>
            <a:picLocks noChangeAspect="1" noChangeArrowheads="1"/>
          </p:cNvPicPr>
          <p:nvPr/>
        </p:nvPicPr>
        <p:blipFill>
          <a:blip r:embed="rId3"/>
          <a:srcRect/>
          <a:stretch>
            <a:fillRect/>
          </a:stretch>
        </p:blipFill>
        <p:spPr bwMode="auto">
          <a:xfrm>
            <a:off x="1295400" y="1295400"/>
            <a:ext cx="5943600" cy="50673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AB9B2A6A-38ED-40CE-ABDA-2068CFF96591}" type="slidenum">
              <a:rPr lang="en-US" smtClean="0"/>
              <a:pPr/>
              <a:t>99</a:t>
            </a:fld>
            <a:endParaRPr lang="en-US" smtClean="0"/>
          </a:p>
        </p:txBody>
      </p:sp>
      <p:sp>
        <p:nvSpPr>
          <p:cNvPr id="31747" name="Rectangle 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r>
              <a:rPr lang="en-US" sz="1000">
                <a:solidFill>
                  <a:srgbClr val="000000"/>
                </a:solidFill>
                <a:latin typeface="Verdana" pitchFamily="34" charset="0"/>
              </a:rPr>
              <a:t>The above grammar can be represented in a hierarchical data structure of symbol tables:</a:t>
            </a:r>
            <a:endParaRPr lang="en-US" sz="1100"/>
          </a:p>
          <a:p>
            <a:pPr eaLnBrk="0" hangingPunct="0"/>
            <a:r>
              <a:rPr lang="en-US"/>
              <a:t>  </a:t>
            </a:r>
            <a:r>
              <a:rPr lang="en-US" sz="31900"/>
              <a:t> </a:t>
            </a:r>
            <a:r>
              <a:rPr lang="en-US"/>
              <a:t>                                                                                                                                                                                                                                                                                                                                                                                                                                                                                                                                                                                                                                                                                                                                                                                                                                                                                                                                                                                                                                                                                                                                                                                                                                                                                                                                                                                                                                                                                                                                                                                                                                                                                                                                                                                                                                                                                                                                                </a:t>
            </a:r>
          </a:p>
        </p:txBody>
      </p:sp>
      <p:sp>
        <p:nvSpPr>
          <p:cNvPr id="31748" name="Rectangle 4"/>
          <p:cNvSpPr>
            <a:spLocks noChangeArrowheads="1"/>
          </p:cNvSpPr>
          <p:nvPr/>
        </p:nvSpPr>
        <p:spPr bwMode="auto">
          <a:xfrm>
            <a:off x="533400" y="1219200"/>
            <a:ext cx="8077200" cy="1323975"/>
          </a:xfrm>
          <a:prstGeom prst="rect">
            <a:avLst/>
          </a:prstGeom>
          <a:noFill/>
          <a:ln w="9525">
            <a:noFill/>
            <a:miter lim="800000"/>
            <a:headEnd/>
            <a:tailEnd/>
          </a:ln>
        </p:spPr>
        <p:txBody>
          <a:bodyPr>
            <a:spAutoFit/>
          </a:bodyPr>
          <a:lstStyle/>
          <a:p>
            <a:r>
              <a:rPr lang="en-US" b="1"/>
              <a:t>Representing Scope Information</a:t>
            </a:r>
          </a:p>
          <a:p>
            <a:pPr algn="just"/>
            <a:endParaRPr lang="en-US" b="1"/>
          </a:p>
          <a:p>
            <a:pPr algn="just"/>
            <a:r>
              <a:rPr lang="en-US" sz="1600"/>
              <a:t>In the source program, every name possesses a region of validity, called the scope of that name.</a:t>
            </a:r>
          </a:p>
        </p:txBody>
      </p:sp>
      <p:sp>
        <p:nvSpPr>
          <p:cNvPr id="31749" name="Rectangle 8"/>
          <p:cNvSpPr>
            <a:spLocks noChangeArrowheads="1"/>
          </p:cNvSpPr>
          <p:nvPr/>
        </p:nvSpPr>
        <p:spPr bwMode="auto">
          <a:xfrm>
            <a:off x="916258" y="2728332"/>
            <a:ext cx="4572000" cy="3540125"/>
          </a:xfrm>
          <a:prstGeom prst="rect">
            <a:avLst/>
          </a:prstGeom>
          <a:noFill/>
          <a:ln w="9525">
            <a:noFill/>
            <a:miter lim="800000"/>
            <a:headEnd/>
            <a:tailEnd/>
          </a:ln>
        </p:spPr>
        <p:txBody>
          <a:bodyPr>
            <a:spAutoFit/>
          </a:bodyPr>
          <a:lstStyle/>
          <a:p>
            <a:r>
              <a:rPr lang="en-US" sz="1400" b="1" dirty="0" err="1"/>
              <a:t>int</a:t>
            </a:r>
            <a:r>
              <a:rPr lang="en-US" sz="1400" dirty="0"/>
              <a:t> x;  </a:t>
            </a:r>
          </a:p>
          <a:p>
            <a:endParaRPr lang="en-US" sz="1400" dirty="0"/>
          </a:p>
          <a:p>
            <a:r>
              <a:rPr lang="en-US" sz="1400" b="1" dirty="0"/>
              <a:t>void</a:t>
            </a:r>
            <a:r>
              <a:rPr lang="en-US" sz="1400" dirty="0"/>
              <a:t> f(</a:t>
            </a:r>
            <a:r>
              <a:rPr lang="en-US" sz="1400" b="1" dirty="0" err="1"/>
              <a:t>int</a:t>
            </a:r>
            <a:r>
              <a:rPr lang="en-US" sz="1400" dirty="0"/>
              <a:t> m) </a:t>
            </a:r>
          </a:p>
          <a:p>
            <a:r>
              <a:rPr lang="en-US" sz="1400" dirty="0"/>
              <a:t>{  </a:t>
            </a:r>
          </a:p>
          <a:p>
            <a:r>
              <a:rPr lang="en-US" sz="1400" dirty="0"/>
              <a:t>     </a:t>
            </a:r>
            <a:r>
              <a:rPr lang="en-US" sz="1400" b="1" dirty="0"/>
              <a:t>float</a:t>
            </a:r>
            <a:r>
              <a:rPr lang="en-US" sz="1400" dirty="0"/>
              <a:t> x, y;  </a:t>
            </a:r>
          </a:p>
          <a:p>
            <a:r>
              <a:rPr lang="en-US" sz="1400" dirty="0"/>
              <a:t>{  </a:t>
            </a:r>
          </a:p>
          <a:p>
            <a:r>
              <a:rPr lang="en-US" sz="1400" dirty="0"/>
              <a:t>            </a:t>
            </a:r>
            <a:r>
              <a:rPr lang="en-US" sz="1400" b="1" dirty="0" err="1"/>
              <a:t>int</a:t>
            </a:r>
            <a:r>
              <a:rPr lang="en-US" sz="1400" dirty="0"/>
              <a:t> </a:t>
            </a:r>
            <a:r>
              <a:rPr lang="en-US" sz="1400" dirty="0" err="1"/>
              <a:t>i</a:t>
            </a:r>
            <a:r>
              <a:rPr lang="en-US" sz="1400" dirty="0"/>
              <a:t>, j;  </a:t>
            </a:r>
          </a:p>
          <a:p>
            <a:r>
              <a:rPr lang="en-US" sz="1400" dirty="0"/>
              <a:t>            </a:t>
            </a:r>
            <a:r>
              <a:rPr lang="en-US" sz="1400" b="1" dirty="0" err="1"/>
              <a:t>int</a:t>
            </a:r>
            <a:r>
              <a:rPr lang="en-US" sz="1400" dirty="0"/>
              <a:t> u, v;  </a:t>
            </a:r>
          </a:p>
          <a:p>
            <a:r>
              <a:rPr lang="en-US" sz="1400" dirty="0"/>
              <a:t>}  </a:t>
            </a:r>
          </a:p>
          <a:p>
            <a:endParaRPr lang="en-US" sz="1400" dirty="0"/>
          </a:p>
          <a:p>
            <a:r>
              <a:rPr lang="en-US" sz="1400" dirty="0"/>
              <a:t>}  </a:t>
            </a:r>
          </a:p>
          <a:p>
            <a:endParaRPr lang="en-US" sz="1400" dirty="0"/>
          </a:p>
          <a:p>
            <a:r>
              <a:rPr lang="en-US" sz="1400" b="1" dirty="0" err="1"/>
              <a:t>int</a:t>
            </a:r>
            <a:r>
              <a:rPr lang="en-US" sz="1400" dirty="0"/>
              <a:t> g (</a:t>
            </a:r>
            <a:r>
              <a:rPr lang="en-US" sz="1400" b="1" dirty="0" err="1"/>
              <a:t>int</a:t>
            </a:r>
            <a:r>
              <a:rPr lang="en-US" sz="1400" dirty="0"/>
              <a:t> n)  </a:t>
            </a:r>
          </a:p>
          <a:p>
            <a:r>
              <a:rPr lang="en-US" sz="1400" dirty="0"/>
              <a:t>{  </a:t>
            </a:r>
          </a:p>
          <a:p>
            <a:r>
              <a:rPr lang="en-US" sz="1400" dirty="0"/>
              <a:t>      </a:t>
            </a:r>
            <a:r>
              <a:rPr lang="en-US" sz="1400" dirty="0" err="1"/>
              <a:t>bool</a:t>
            </a:r>
            <a:r>
              <a:rPr lang="en-US" sz="1400" dirty="0"/>
              <a:t> t;  </a:t>
            </a:r>
          </a:p>
          <a:p>
            <a:r>
              <a:rPr lang="en-US" sz="1400" dirty="0"/>
              <a:t>}  </a:t>
            </a:r>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6756</Words>
  <PresentationFormat>On-screen Show (4:3)</PresentationFormat>
  <Paragraphs>1648</Paragraphs>
  <Slides>170</Slides>
  <Notes>111</Notes>
  <HiddenSlides>0</HiddenSlides>
  <MMClips>0</MMClips>
  <ScaleCrop>false</ScaleCrop>
  <HeadingPairs>
    <vt:vector size="4" baseType="variant">
      <vt:variant>
        <vt:lpstr>Theme</vt:lpstr>
      </vt:variant>
      <vt:variant>
        <vt:i4>2</vt:i4>
      </vt:variant>
      <vt:variant>
        <vt:lpstr>Slide Titles</vt:lpstr>
      </vt:variant>
      <vt:variant>
        <vt:i4>170</vt:i4>
      </vt:variant>
    </vt:vector>
  </HeadingPairs>
  <TitlesOfParts>
    <vt:vector size="172" baseType="lpstr">
      <vt:lpstr>Office Theme</vt:lpstr>
      <vt:lpstr>Office Theme</vt:lpstr>
      <vt:lpstr>Slide 1</vt:lpstr>
      <vt:lpstr>Slide 2</vt:lpstr>
      <vt:lpstr>Slide 3</vt:lpstr>
      <vt:lpstr>Slide 4</vt:lpstr>
      <vt:lpstr>Slide 5</vt:lpstr>
      <vt:lpstr>What is compiler</vt:lpstr>
      <vt:lpstr>Slide 7</vt:lpstr>
      <vt:lpstr>Slide 8</vt:lpstr>
      <vt:lpstr>Slide 9</vt:lpstr>
      <vt:lpstr>Slide 10</vt:lpstr>
      <vt:lpstr>Slide 11</vt:lpstr>
      <vt:lpstr>Science of Building a Compilers </vt:lpstr>
      <vt:lpstr>Code Generation and Optimization </vt:lpstr>
      <vt:lpstr>Modeling in Compiler Design and Implementation </vt:lpstr>
      <vt:lpstr>Parsing (Recognition) Algorithms </vt:lpstr>
      <vt:lpstr>Syntax Directed Translation </vt:lpstr>
      <vt:lpstr>Optimizing Code </vt:lpstr>
      <vt:lpstr>Generator grammars and semantic actions </vt:lpstr>
      <vt:lpstr>Role of testing </vt:lpstr>
      <vt:lpstr>Applications of Compiler Technology </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Lex (calc.lex):  The Lex program defines the lexical analysis rules for recognizing tokens (such as numbers, operators, and variables).  </vt:lpstr>
      <vt:lpstr>Yacc (calc.yacc):  The Yacc program defines the grammar rules and actions for parsing the input.  </vt:lpstr>
      <vt:lpstr>Slide 164</vt:lpstr>
      <vt:lpstr>Slide 165</vt:lpstr>
      <vt:lpstr>Slide 166</vt:lpstr>
      <vt:lpstr>Slide 167</vt:lpstr>
      <vt:lpstr>Slide 168</vt:lpstr>
      <vt:lpstr>Slide 169</vt:lpstr>
      <vt:lpstr>Slide 170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van Engelen</dc:creator>
  <cp:lastModifiedBy>Bhargavi</cp:lastModifiedBy>
  <cp:revision>85</cp:revision>
  <dcterms:created xsi:type="dcterms:W3CDTF">2005-01-05T03:36:11Z</dcterms:created>
  <dcterms:modified xsi:type="dcterms:W3CDTF">2024-02-16T08:53:11Z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44</vt:i4>
  </property>
</Properties>
</file>